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Montserrat" pitchFamily="2" charset="77"/>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4610"/>
  </p:normalViewPr>
  <p:slideViewPr>
    <p:cSldViewPr snapToGrid="0" snapToObjects="1">
      <p:cViewPr varScale="1">
        <p:scale>
          <a:sx n="98" d="100"/>
          <a:sy n="98" d="100"/>
        </p:scale>
        <p:origin x="4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38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6718" y="576393"/>
            <a:ext cx="7863364" cy="2491383"/>
          </a:xfrm>
          <a:prstGeom prst="rect">
            <a:avLst/>
          </a:prstGeom>
          <a:noFill/>
          <a:ln/>
        </p:spPr>
        <p:txBody>
          <a:bodyPr wrap="square" lIns="0" tIns="0" rIns="0" bIns="0" rtlCol="0" anchor="t"/>
          <a:lstStyle/>
          <a:p>
            <a:pPr marL="0" indent="0">
              <a:buNone/>
            </a:pPr>
            <a:r>
              <a:rPr lang="en-US" sz="6000" b="1" dirty="0">
                <a:solidFill>
                  <a:srgbClr val="7068F4"/>
                </a:solidFill>
                <a:latin typeface="Barlow Bold" pitchFamily="34" charset="0"/>
                <a:ea typeface="Barlow Bold" pitchFamily="34" charset="-122"/>
                <a:cs typeface="Barlow Bold" pitchFamily="34" charset="-120"/>
              </a:rPr>
              <a:t>Retrieval Augmented Generation: Enhancing AI Responses</a:t>
            </a:r>
            <a:endParaRPr lang="en-US" sz="6000" dirty="0"/>
          </a:p>
        </p:txBody>
      </p:sp>
      <p:sp>
        <p:nvSpPr>
          <p:cNvPr id="4" name="Text 1"/>
          <p:cNvSpPr/>
          <p:nvPr/>
        </p:nvSpPr>
        <p:spPr>
          <a:xfrm>
            <a:off x="6126718" y="3443779"/>
            <a:ext cx="7863364" cy="1463873"/>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Retrieval Augmented Generation (RAG) represents a significant leap forward in natural language processing, combining the power of information retrieval with advanced language generation. This innovative approach allows AI systems to produce more accurate, contextually relevant, and informative responses by leveraging vast knowledge bases.</a:t>
            </a:r>
            <a:endParaRPr lang="en-US" dirty="0"/>
          </a:p>
        </p:txBody>
      </p:sp>
      <p:sp>
        <p:nvSpPr>
          <p:cNvPr id="5" name="Text 2"/>
          <p:cNvSpPr/>
          <p:nvPr/>
        </p:nvSpPr>
        <p:spPr>
          <a:xfrm>
            <a:off x="6126718" y="5181002"/>
            <a:ext cx="7863364" cy="1463873"/>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In this presentation, we'll explore the core components of RAG, delve into its mechanisms, and provide a hands-on guide to building a simple RAG chatbot. Whether you're a data scientist, software engineer, or machine learning practitioner, you'll gain valuable insights into this cutting-edge technology and its practical applications.</a:t>
            </a:r>
            <a:endParaRPr lang="en-US" dirty="0"/>
          </a:p>
        </p:txBody>
      </p:sp>
      <p:sp>
        <p:nvSpPr>
          <p:cNvPr id="6" name="Shape 3"/>
          <p:cNvSpPr/>
          <p:nvPr/>
        </p:nvSpPr>
        <p:spPr>
          <a:xfrm>
            <a:off x="6126718" y="7020878"/>
            <a:ext cx="292656" cy="292656"/>
          </a:xfrm>
          <a:prstGeom prst="roundRect">
            <a:avLst>
              <a:gd name="adj" fmla="val 31241750"/>
            </a:avLst>
          </a:prstGeom>
          <a:noFill/>
          <a:ln w="7620">
            <a:solidFill>
              <a:srgbClr val="FFFFFF"/>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6126718" y="7252678"/>
            <a:ext cx="277416" cy="277416"/>
          </a:xfrm>
          <a:prstGeom prst="rect">
            <a:avLst/>
          </a:prstGeom>
        </p:spPr>
      </p:pic>
      <p:sp>
        <p:nvSpPr>
          <p:cNvPr id="8" name="Text 4"/>
          <p:cNvSpPr/>
          <p:nvPr/>
        </p:nvSpPr>
        <p:spPr>
          <a:xfrm>
            <a:off x="6503194" y="7231365"/>
            <a:ext cx="2113955" cy="320159"/>
          </a:xfrm>
          <a:prstGeom prst="rect">
            <a:avLst/>
          </a:prstGeom>
          <a:noFill/>
          <a:ln/>
        </p:spPr>
        <p:txBody>
          <a:bodyPr wrap="none" lIns="0" tIns="0" rIns="0" bIns="0" rtlCol="0" anchor="t"/>
          <a:lstStyle/>
          <a:p>
            <a:pPr marL="0" indent="0" algn="l">
              <a:lnSpc>
                <a:spcPts val="2500"/>
              </a:lnSpc>
              <a:buNone/>
            </a:pPr>
            <a:r>
              <a:rPr lang="en-US" sz="2400" b="1" dirty="0">
                <a:solidFill>
                  <a:srgbClr val="272525"/>
                </a:solidFill>
                <a:latin typeface="Montserrat Bold" pitchFamily="34" charset="0"/>
                <a:ea typeface="Montserrat Bold" pitchFamily="34" charset="-122"/>
                <a:cs typeface="Montserrat Bold" pitchFamily="34" charset="-120"/>
              </a:rPr>
              <a:t>by Dr. Tri Basuki Kurniawan</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862456" y="1078138"/>
            <a:ext cx="4767943" cy="7154915"/>
          </a:xfrm>
          <a:prstGeom prst="rect">
            <a:avLst/>
          </a:prstGeom>
        </p:spPr>
      </p:pic>
      <p:sp>
        <p:nvSpPr>
          <p:cNvPr id="3" name="Text 0"/>
          <p:cNvSpPr/>
          <p:nvPr/>
        </p:nvSpPr>
        <p:spPr>
          <a:xfrm>
            <a:off x="540425" y="424696"/>
            <a:ext cx="7017425" cy="507921"/>
          </a:xfrm>
          <a:prstGeom prst="rect">
            <a:avLst/>
          </a:prstGeom>
          <a:noFill/>
          <a:ln/>
        </p:spPr>
        <p:txBody>
          <a:bodyPr wrap="none" lIns="0" tIns="0" rIns="0" bIns="0" rtlCol="0" anchor="t"/>
          <a:lstStyle/>
          <a:p>
            <a:pPr marL="0" indent="0">
              <a:lnSpc>
                <a:spcPts val="4000"/>
              </a:lnSpc>
              <a:buNone/>
            </a:pPr>
            <a:r>
              <a:rPr lang="en-US" sz="4000" b="1" dirty="0">
                <a:solidFill>
                  <a:srgbClr val="7068F4"/>
                </a:solidFill>
                <a:latin typeface="Barlow Bold" pitchFamily="34" charset="0"/>
                <a:ea typeface="Barlow Bold" pitchFamily="34" charset="-122"/>
                <a:cs typeface="Barlow Bold" pitchFamily="34" charset="-120"/>
              </a:rPr>
              <a:t>Implementing the Retrieval Component</a:t>
            </a:r>
            <a:endParaRPr lang="en-US" sz="4000" dirty="0"/>
          </a:p>
        </p:txBody>
      </p:sp>
      <p:sp>
        <p:nvSpPr>
          <p:cNvPr id="4" name="Text 1"/>
          <p:cNvSpPr/>
          <p:nvPr/>
        </p:nvSpPr>
        <p:spPr>
          <a:xfrm>
            <a:off x="540425" y="1009768"/>
            <a:ext cx="8943209" cy="988219"/>
          </a:xfrm>
          <a:prstGeom prst="rect">
            <a:avLst/>
          </a:prstGeom>
          <a:noFill/>
          <a:ln/>
        </p:spPr>
        <p:txBody>
          <a:bodyPr wrap="squar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The retrieval component of our RAG chatbot is responsible for fetching relevant information based on user queries. We'll implement this using dense retrieval techniques, specifically leveraging sentence transformers for embedding generation. Start by preparing your knowledge base, which can be a collection of documents or a structured database.</a:t>
            </a:r>
            <a:endParaRPr lang="en-US" dirty="0"/>
          </a:p>
        </p:txBody>
      </p:sp>
      <p:sp>
        <p:nvSpPr>
          <p:cNvPr id="5" name="Text 2"/>
          <p:cNvSpPr/>
          <p:nvPr/>
        </p:nvSpPr>
        <p:spPr>
          <a:xfrm>
            <a:off x="540425" y="2326124"/>
            <a:ext cx="9073838" cy="1235273"/>
          </a:xfrm>
          <a:prstGeom prst="rect">
            <a:avLst/>
          </a:prstGeom>
          <a:noFill/>
          <a:ln/>
        </p:spPr>
        <p:txBody>
          <a:bodyPr wrap="squar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Use a pre-trained sentence transformer model to generate embeddings for your knowledge-base documents. These embeddings will allow for efficient similarity searches. Implement a function that takes a user query, generates its embedding, and performs a similarity search against the knowledge base embeddings. The top-k most similar documents or passages will serve as the context for our generation step.</a:t>
            </a:r>
            <a:endParaRPr lang="en-US" dirty="0"/>
          </a:p>
        </p:txBody>
      </p:sp>
      <p:sp>
        <p:nvSpPr>
          <p:cNvPr id="6" name="Shape 3"/>
          <p:cNvSpPr/>
          <p:nvPr/>
        </p:nvSpPr>
        <p:spPr>
          <a:xfrm>
            <a:off x="803027" y="3997233"/>
            <a:ext cx="45719" cy="3693557"/>
          </a:xfrm>
          <a:prstGeom prst="roundRect">
            <a:avLst>
              <a:gd name="adj" fmla="val 608028"/>
            </a:avLst>
          </a:prstGeom>
          <a:solidFill>
            <a:srgbClr val="C1C3D0"/>
          </a:solidFill>
          <a:ln/>
        </p:spPr>
        <p:txBody>
          <a:bodyPr/>
          <a:lstStyle/>
          <a:p>
            <a:endParaRPr lang="en-US"/>
          </a:p>
        </p:txBody>
      </p:sp>
      <p:sp>
        <p:nvSpPr>
          <p:cNvPr id="7" name="Shape 4"/>
          <p:cNvSpPr/>
          <p:nvPr/>
        </p:nvSpPr>
        <p:spPr>
          <a:xfrm>
            <a:off x="988168" y="4384616"/>
            <a:ext cx="540425" cy="22860"/>
          </a:xfrm>
          <a:prstGeom prst="roundRect">
            <a:avLst>
              <a:gd name="adj" fmla="val 608028"/>
            </a:avLst>
          </a:prstGeom>
          <a:solidFill>
            <a:srgbClr val="C1C3D0"/>
          </a:solidFill>
          <a:ln/>
        </p:spPr>
        <p:txBody>
          <a:bodyPr/>
          <a:lstStyle/>
          <a:p>
            <a:endParaRPr lang="en-US"/>
          </a:p>
        </p:txBody>
      </p:sp>
      <p:sp>
        <p:nvSpPr>
          <p:cNvPr id="8" name="Shape 5"/>
          <p:cNvSpPr/>
          <p:nvPr/>
        </p:nvSpPr>
        <p:spPr>
          <a:xfrm>
            <a:off x="663604" y="4222334"/>
            <a:ext cx="347424" cy="347424"/>
          </a:xfrm>
          <a:prstGeom prst="roundRect">
            <a:avLst>
              <a:gd name="adj" fmla="val 40007"/>
            </a:avLst>
          </a:prstGeom>
          <a:solidFill>
            <a:srgbClr val="EEEFF5"/>
          </a:solidFill>
          <a:ln/>
          <a:effectLst>
            <a:outerShdw blurRad="38100" dist="19050" dir="13500000" algn="bl" rotWithShape="0">
              <a:srgbClr val="FFFFFF">
                <a:alpha val="70000"/>
              </a:srgbClr>
            </a:outerShdw>
          </a:effectLst>
        </p:spPr>
        <p:txBody>
          <a:bodyPr/>
          <a:lstStyle/>
          <a:p>
            <a:endParaRPr lang="en-US"/>
          </a:p>
        </p:txBody>
      </p:sp>
      <p:sp>
        <p:nvSpPr>
          <p:cNvPr id="9" name="Text 6"/>
          <p:cNvSpPr/>
          <p:nvPr/>
        </p:nvSpPr>
        <p:spPr>
          <a:xfrm>
            <a:off x="794097" y="4274126"/>
            <a:ext cx="86320" cy="243840"/>
          </a:xfrm>
          <a:prstGeom prst="rect">
            <a:avLst/>
          </a:prstGeom>
          <a:noFill/>
          <a:ln/>
        </p:spPr>
        <p:txBody>
          <a:bodyPr wrap="none" lIns="0" tIns="0" rIns="0" bIns="0" rtlCol="0" anchor="t"/>
          <a:lstStyle/>
          <a:p>
            <a:pPr marL="0" indent="0" algn="ctr">
              <a:lnSpc>
                <a:spcPts val="1900"/>
              </a:lnSpc>
              <a:buNone/>
            </a:pPr>
            <a:r>
              <a:rPr lang="en-US" sz="1900" b="1" dirty="0">
                <a:solidFill>
                  <a:srgbClr val="272525"/>
                </a:solidFill>
                <a:latin typeface="Barlow Bold" pitchFamily="34" charset="0"/>
                <a:ea typeface="Barlow Bold" pitchFamily="34" charset="-122"/>
                <a:cs typeface="Barlow Bold" pitchFamily="34" charset="-120"/>
              </a:rPr>
              <a:t>1</a:t>
            </a:r>
            <a:endParaRPr lang="en-US" sz="1900" dirty="0"/>
          </a:p>
        </p:txBody>
      </p:sp>
      <p:sp>
        <p:nvSpPr>
          <p:cNvPr id="10" name="Text 7"/>
          <p:cNvSpPr/>
          <p:nvPr/>
        </p:nvSpPr>
        <p:spPr>
          <a:xfrm>
            <a:off x="1686708" y="4203046"/>
            <a:ext cx="2246352" cy="253960"/>
          </a:xfrm>
          <a:prstGeom prst="rect">
            <a:avLst/>
          </a:prstGeom>
          <a:noFill/>
          <a:ln/>
        </p:spPr>
        <p:txBody>
          <a:bodyPr wrap="none" lIns="0" tIns="0" rIns="0" bIns="0" rtlCol="0" anchor="t"/>
          <a:lstStyle/>
          <a:p>
            <a:pPr marL="0" indent="0" algn="l">
              <a:lnSpc>
                <a:spcPts val="2000"/>
              </a:lnSpc>
              <a:buNone/>
            </a:pPr>
            <a:r>
              <a:rPr lang="en-US" sz="2400" b="1" dirty="0">
                <a:solidFill>
                  <a:srgbClr val="272525"/>
                </a:solidFill>
                <a:latin typeface="Barlow Bold" pitchFamily="34" charset="0"/>
                <a:ea typeface="Barlow Bold" pitchFamily="34" charset="-122"/>
                <a:cs typeface="Barlow Bold" pitchFamily="34" charset="-120"/>
              </a:rPr>
              <a:t>Prepare Knowledge Base</a:t>
            </a:r>
            <a:endParaRPr lang="en-US" sz="2400" dirty="0"/>
          </a:p>
        </p:txBody>
      </p:sp>
      <p:sp>
        <p:nvSpPr>
          <p:cNvPr id="11" name="Text 8"/>
          <p:cNvSpPr/>
          <p:nvPr/>
        </p:nvSpPr>
        <p:spPr>
          <a:xfrm>
            <a:off x="1686708" y="4549637"/>
            <a:ext cx="6982182" cy="247055"/>
          </a:xfrm>
          <a:prstGeom prst="rect">
            <a:avLst/>
          </a:prstGeom>
          <a:noFill/>
          <a:ln/>
        </p:spPr>
        <p:txBody>
          <a:bodyPr wrap="none" lIns="0" tIns="0" rIns="0" bIns="0" rtlCol="0" anchor="t"/>
          <a:lstStyle/>
          <a:p>
            <a:pPr marL="0" indent="0" algn="l">
              <a:lnSpc>
                <a:spcPts val="1900"/>
              </a:lnSpc>
              <a:buNone/>
            </a:pPr>
            <a:r>
              <a:rPr lang="en-US" dirty="0">
                <a:solidFill>
                  <a:srgbClr val="272525"/>
                </a:solidFill>
                <a:latin typeface="Montserrat" pitchFamily="34" charset="0"/>
                <a:ea typeface="Montserrat" pitchFamily="34" charset="-122"/>
                <a:cs typeface="Montserrat" pitchFamily="34" charset="-120"/>
              </a:rPr>
              <a:t>Organize and preprocess your documents or data sources.</a:t>
            </a:r>
            <a:endParaRPr lang="en-US" dirty="0"/>
          </a:p>
        </p:txBody>
      </p:sp>
      <p:sp>
        <p:nvSpPr>
          <p:cNvPr id="12" name="Shape 9"/>
          <p:cNvSpPr/>
          <p:nvPr/>
        </p:nvSpPr>
        <p:spPr>
          <a:xfrm>
            <a:off x="988168" y="5245589"/>
            <a:ext cx="540425" cy="22860"/>
          </a:xfrm>
          <a:prstGeom prst="roundRect">
            <a:avLst>
              <a:gd name="adj" fmla="val 608028"/>
            </a:avLst>
          </a:prstGeom>
          <a:solidFill>
            <a:srgbClr val="C1C3D0"/>
          </a:solidFill>
          <a:ln/>
        </p:spPr>
        <p:txBody>
          <a:bodyPr/>
          <a:lstStyle/>
          <a:p>
            <a:endParaRPr lang="en-US"/>
          </a:p>
        </p:txBody>
      </p:sp>
      <p:sp>
        <p:nvSpPr>
          <p:cNvPr id="13" name="Shape 10"/>
          <p:cNvSpPr/>
          <p:nvPr/>
        </p:nvSpPr>
        <p:spPr>
          <a:xfrm>
            <a:off x="663604" y="5083307"/>
            <a:ext cx="347424" cy="347424"/>
          </a:xfrm>
          <a:prstGeom prst="roundRect">
            <a:avLst>
              <a:gd name="adj" fmla="val 40007"/>
            </a:avLst>
          </a:prstGeom>
          <a:solidFill>
            <a:srgbClr val="EEEFF5"/>
          </a:solidFill>
          <a:ln/>
          <a:effectLst>
            <a:outerShdw blurRad="38100" dist="19050" dir="13500000" algn="bl" rotWithShape="0">
              <a:srgbClr val="FFFFFF">
                <a:alpha val="70000"/>
              </a:srgbClr>
            </a:outerShdw>
          </a:effectLst>
        </p:spPr>
        <p:txBody>
          <a:bodyPr/>
          <a:lstStyle/>
          <a:p>
            <a:endParaRPr lang="en-US"/>
          </a:p>
        </p:txBody>
      </p:sp>
      <p:sp>
        <p:nvSpPr>
          <p:cNvPr id="14" name="Text 11"/>
          <p:cNvSpPr/>
          <p:nvPr/>
        </p:nvSpPr>
        <p:spPr>
          <a:xfrm>
            <a:off x="768974" y="5135099"/>
            <a:ext cx="136565" cy="243840"/>
          </a:xfrm>
          <a:prstGeom prst="rect">
            <a:avLst/>
          </a:prstGeom>
          <a:noFill/>
          <a:ln/>
        </p:spPr>
        <p:txBody>
          <a:bodyPr wrap="none" lIns="0" tIns="0" rIns="0" bIns="0" rtlCol="0" anchor="t"/>
          <a:lstStyle/>
          <a:p>
            <a:pPr marL="0" indent="0" algn="ctr">
              <a:lnSpc>
                <a:spcPts val="1900"/>
              </a:lnSpc>
              <a:buNone/>
            </a:pPr>
            <a:r>
              <a:rPr lang="en-US" sz="1900" b="1" dirty="0">
                <a:solidFill>
                  <a:srgbClr val="272525"/>
                </a:solidFill>
                <a:latin typeface="Barlow Bold" pitchFamily="34" charset="0"/>
                <a:ea typeface="Barlow Bold" pitchFamily="34" charset="-122"/>
                <a:cs typeface="Barlow Bold" pitchFamily="34" charset="-120"/>
              </a:rPr>
              <a:t>2</a:t>
            </a:r>
            <a:endParaRPr lang="en-US" sz="1900" dirty="0"/>
          </a:p>
        </p:txBody>
      </p:sp>
      <p:sp>
        <p:nvSpPr>
          <p:cNvPr id="15" name="Text 12"/>
          <p:cNvSpPr/>
          <p:nvPr/>
        </p:nvSpPr>
        <p:spPr>
          <a:xfrm>
            <a:off x="1686708" y="5064019"/>
            <a:ext cx="2032040" cy="253960"/>
          </a:xfrm>
          <a:prstGeom prst="rect">
            <a:avLst/>
          </a:prstGeom>
          <a:noFill/>
          <a:ln/>
        </p:spPr>
        <p:txBody>
          <a:bodyPr wrap="none" lIns="0" tIns="0" rIns="0" bIns="0" rtlCol="0" anchor="t"/>
          <a:lstStyle/>
          <a:p>
            <a:pPr marL="0" indent="0" algn="l">
              <a:lnSpc>
                <a:spcPts val="2000"/>
              </a:lnSpc>
              <a:buNone/>
            </a:pPr>
            <a:r>
              <a:rPr lang="en-US" sz="2400" b="1" dirty="0">
                <a:solidFill>
                  <a:srgbClr val="272525"/>
                </a:solidFill>
                <a:latin typeface="Barlow Bold" pitchFamily="34" charset="0"/>
                <a:ea typeface="Barlow Bold" pitchFamily="34" charset="-122"/>
                <a:cs typeface="Barlow Bold" pitchFamily="34" charset="-120"/>
              </a:rPr>
              <a:t>Generate Embeddings</a:t>
            </a:r>
            <a:endParaRPr lang="en-US" sz="2400" dirty="0"/>
          </a:p>
        </p:txBody>
      </p:sp>
      <p:sp>
        <p:nvSpPr>
          <p:cNvPr id="16" name="Text 13"/>
          <p:cNvSpPr/>
          <p:nvPr/>
        </p:nvSpPr>
        <p:spPr>
          <a:xfrm>
            <a:off x="1686708" y="5410610"/>
            <a:ext cx="6982182" cy="247055"/>
          </a:xfrm>
          <a:prstGeom prst="rect">
            <a:avLst/>
          </a:prstGeom>
          <a:noFill/>
          <a:ln/>
        </p:spPr>
        <p:txBody>
          <a:bodyPr wrap="none" lIns="0" tIns="0" rIns="0" bIns="0" rtlCol="0" anchor="t"/>
          <a:lstStyle/>
          <a:p>
            <a:pPr marL="0" indent="0" algn="l">
              <a:lnSpc>
                <a:spcPts val="1900"/>
              </a:lnSpc>
              <a:buNone/>
            </a:pPr>
            <a:r>
              <a:rPr lang="en-US" dirty="0">
                <a:solidFill>
                  <a:srgbClr val="272525"/>
                </a:solidFill>
                <a:latin typeface="Montserrat" pitchFamily="34" charset="0"/>
                <a:ea typeface="Montserrat" pitchFamily="34" charset="-122"/>
                <a:cs typeface="Montserrat" pitchFamily="34" charset="-120"/>
              </a:rPr>
              <a:t>Use a sentence transformer to create embeddings for all documents.</a:t>
            </a:r>
            <a:endParaRPr lang="en-US" dirty="0"/>
          </a:p>
        </p:txBody>
      </p:sp>
      <p:sp>
        <p:nvSpPr>
          <p:cNvPr id="17" name="Shape 14"/>
          <p:cNvSpPr/>
          <p:nvPr/>
        </p:nvSpPr>
        <p:spPr>
          <a:xfrm>
            <a:off x="988168" y="6067373"/>
            <a:ext cx="540425" cy="22860"/>
          </a:xfrm>
          <a:prstGeom prst="roundRect">
            <a:avLst>
              <a:gd name="adj" fmla="val 608028"/>
            </a:avLst>
          </a:prstGeom>
          <a:solidFill>
            <a:srgbClr val="C1C3D0"/>
          </a:solidFill>
          <a:ln/>
        </p:spPr>
        <p:txBody>
          <a:bodyPr/>
          <a:lstStyle/>
          <a:p>
            <a:endParaRPr lang="en-US"/>
          </a:p>
        </p:txBody>
      </p:sp>
      <p:sp>
        <p:nvSpPr>
          <p:cNvPr id="18" name="Shape 15"/>
          <p:cNvSpPr/>
          <p:nvPr/>
        </p:nvSpPr>
        <p:spPr>
          <a:xfrm>
            <a:off x="663604" y="5905091"/>
            <a:ext cx="347424" cy="347424"/>
          </a:xfrm>
          <a:prstGeom prst="roundRect">
            <a:avLst>
              <a:gd name="adj" fmla="val 40007"/>
            </a:avLst>
          </a:prstGeom>
          <a:solidFill>
            <a:srgbClr val="EEEFF5"/>
          </a:solidFill>
          <a:ln/>
          <a:effectLst>
            <a:outerShdw blurRad="38100" dist="19050" dir="13500000" algn="bl" rotWithShape="0">
              <a:srgbClr val="FFFFFF">
                <a:alpha val="70000"/>
              </a:srgbClr>
            </a:outerShdw>
          </a:effectLst>
        </p:spPr>
        <p:txBody>
          <a:bodyPr/>
          <a:lstStyle/>
          <a:p>
            <a:endParaRPr lang="en-US"/>
          </a:p>
        </p:txBody>
      </p:sp>
      <p:sp>
        <p:nvSpPr>
          <p:cNvPr id="19" name="Text 16"/>
          <p:cNvSpPr/>
          <p:nvPr/>
        </p:nvSpPr>
        <p:spPr>
          <a:xfrm>
            <a:off x="771475" y="5956883"/>
            <a:ext cx="131683" cy="243840"/>
          </a:xfrm>
          <a:prstGeom prst="rect">
            <a:avLst/>
          </a:prstGeom>
          <a:noFill/>
          <a:ln/>
        </p:spPr>
        <p:txBody>
          <a:bodyPr wrap="none" lIns="0" tIns="0" rIns="0" bIns="0" rtlCol="0" anchor="t"/>
          <a:lstStyle/>
          <a:p>
            <a:pPr marL="0" indent="0" algn="ctr">
              <a:lnSpc>
                <a:spcPts val="1900"/>
              </a:lnSpc>
              <a:buNone/>
            </a:pPr>
            <a:r>
              <a:rPr lang="en-US" sz="1900" b="1" dirty="0">
                <a:solidFill>
                  <a:srgbClr val="272525"/>
                </a:solidFill>
                <a:latin typeface="Barlow Bold" pitchFamily="34" charset="0"/>
                <a:ea typeface="Barlow Bold" pitchFamily="34" charset="-122"/>
                <a:cs typeface="Barlow Bold" pitchFamily="34" charset="-120"/>
              </a:rPr>
              <a:t>3</a:t>
            </a:r>
            <a:endParaRPr lang="en-US" sz="1900" dirty="0"/>
          </a:p>
        </p:txBody>
      </p:sp>
      <p:sp>
        <p:nvSpPr>
          <p:cNvPr id="20" name="Text 17"/>
          <p:cNvSpPr/>
          <p:nvPr/>
        </p:nvSpPr>
        <p:spPr>
          <a:xfrm>
            <a:off x="1686708" y="5885802"/>
            <a:ext cx="2032040" cy="253960"/>
          </a:xfrm>
          <a:prstGeom prst="rect">
            <a:avLst/>
          </a:prstGeom>
          <a:noFill/>
          <a:ln/>
        </p:spPr>
        <p:txBody>
          <a:bodyPr wrap="none" lIns="0" tIns="0" rIns="0" bIns="0" rtlCol="0" anchor="t"/>
          <a:lstStyle/>
          <a:p>
            <a:pPr marL="0" indent="0" algn="l">
              <a:lnSpc>
                <a:spcPts val="2000"/>
              </a:lnSpc>
              <a:buNone/>
            </a:pPr>
            <a:r>
              <a:rPr lang="en-US" sz="2400" b="1" dirty="0">
                <a:solidFill>
                  <a:srgbClr val="272525"/>
                </a:solidFill>
                <a:latin typeface="Barlow Bold" pitchFamily="34" charset="0"/>
                <a:ea typeface="Barlow Bold" pitchFamily="34" charset="-122"/>
                <a:cs typeface="Barlow Bold" pitchFamily="34" charset="-120"/>
              </a:rPr>
              <a:t>Implement Search</a:t>
            </a:r>
            <a:endParaRPr lang="en-US" sz="2400" dirty="0"/>
          </a:p>
        </p:txBody>
      </p:sp>
      <p:sp>
        <p:nvSpPr>
          <p:cNvPr id="21" name="Text 18"/>
          <p:cNvSpPr/>
          <p:nvPr/>
        </p:nvSpPr>
        <p:spPr>
          <a:xfrm>
            <a:off x="1686708" y="6232393"/>
            <a:ext cx="6982182" cy="247055"/>
          </a:xfrm>
          <a:prstGeom prst="rect">
            <a:avLst/>
          </a:prstGeom>
          <a:noFill/>
          <a:ln/>
        </p:spPr>
        <p:txBody>
          <a:bodyPr wrap="none" lIns="0" tIns="0" rIns="0" bIns="0" rtlCol="0" anchor="t"/>
          <a:lstStyle/>
          <a:p>
            <a:pPr marL="0" indent="0" algn="l">
              <a:lnSpc>
                <a:spcPts val="1900"/>
              </a:lnSpc>
              <a:buNone/>
            </a:pPr>
            <a:r>
              <a:rPr lang="en-US" dirty="0">
                <a:solidFill>
                  <a:srgbClr val="272525"/>
                </a:solidFill>
                <a:latin typeface="Montserrat" pitchFamily="34" charset="0"/>
                <a:ea typeface="Montserrat" pitchFamily="34" charset="-122"/>
                <a:cs typeface="Montserrat" pitchFamily="34" charset="-120"/>
              </a:rPr>
              <a:t>Create a function for similarity search using cosine similarity or </a:t>
            </a:r>
          </a:p>
          <a:p>
            <a:pPr marL="0" indent="0" algn="l">
              <a:buNone/>
            </a:pPr>
            <a:r>
              <a:rPr lang="en-US" dirty="0">
                <a:solidFill>
                  <a:srgbClr val="272525"/>
                </a:solidFill>
                <a:latin typeface="Montserrat" pitchFamily="34" charset="0"/>
                <a:ea typeface="Montserrat" pitchFamily="34" charset="-122"/>
                <a:cs typeface="Montserrat" pitchFamily="34" charset="-120"/>
              </a:rPr>
              <a:t>other metrics.</a:t>
            </a:r>
            <a:endParaRPr lang="en-US" dirty="0"/>
          </a:p>
        </p:txBody>
      </p:sp>
      <p:sp>
        <p:nvSpPr>
          <p:cNvPr id="22" name="Shape 19"/>
          <p:cNvSpPr/>
          <p:nvPr/>
        </p:nvSpPr>
        <p:spPr>
          <a:xfrm>
            <a:off x="988168" y="7124291"/>
            <a:ext cx="540425" cy="22860"/>
          </a:xfrm>
          <a:prstGeom prst="roundRect">
            <a:avLst>
              <a:gd name="adj" fmla="val 608028"/>
            </a:avLst>
          </a:prstGeom>
          <a:solidFill>
            <a:srgbClr val="C1C3D0"/>
          </a:solidFill>
          <a:ln/>
        </p:spPr>
        <p:txBody>
          <a:bodyPr/>
          <a:lstStyle/>
          <a:p>
            <a:endParaRPr lang="en-US"/>
          </a:p>
        </p:txBody>
      </p:sp>
      <p:sp>
        <p:nvSpPr>
          <p:cNvPr id="23" name="Shape 20"/>
          <p:cNvSpPr/>
          <p:nvPr/>
        </p:nvSpPr>
        <p:spPr>
          <a:xfrm>
            <a:off x="663604" y="6962008"/>
            <a:ext cx="347424" cy="347424"/>
          </a:xfrm>
          <a:prstGeom prst="roundRect">
            <a:avLst>
              <a:gd name="adj" fmla="val 40007"/>
            </a:avLst>
          </a:prstGeom>
          <a:solidFill>
            <a:srgbClr val="EEEFF5"/>
          </a:solidFill>
          <a:ln/>
          <a:effectLst>
            <a:outerShdw blurRad="38100" dist="19050" dir="13500000" algn="bl" rotWithShape="0">
              <a:srgbClr val="FFFFFF">
                <a:alpha val="70000"/>
              </a:srgbClr>
            </a:outerShdw>
          </a:effectLst>
        </p:spPr>
        <p:txBody>
          <a:bodyPr/>
          <a:lstStyle/>
          <a:p>
            <a:endParaRPr lang="en-US"/>
          </a:p>
        </p:txBody>
      </p:sp>
      <p:sp>
        <p:nvSpPr>
          <p:cNvPr id="24" name="Text 21"/>
          <p:cNvSpPr/>
          <p:nvPr/>
        </p:nvSpPr>
        <p:spPr>
          <a:xfrm>
            <a:off x="763498" y="7013801"/>
            <a:ext cx="147637" cy="243840"/>
          </a:xfrm>
          <a:prstGeom prst="rect">
            <a:avLst/>
          </a:prstGeom>
          <a:noFill/>
          <a:ln/>
        </p:spPr>
        <p:txBody>
          <a:bodyPr wrap="none" lIns="0" tIns="0" rIns="0" bIns="0" rtlCol="0" anchor="t"/>
          <a:lstStyle/>
          <a:p>
            <a:pPr marL="0" indent="0" algn="ctr">
              <a:lnSpc>
                <a:spcPts val="1900"/>
              </a:lnSpc>
              <a:buNone/>
            </a:pPr>
            <a:r>
              <a:rPr lang="en-US" sz="1900" b="1" dirty="0">
                <a:solidFill>
                  <a:srgbClr val="272525"/>
                </a:solidFill>
                <a:latin typeface="Barlow Bold" pitchFamily="34" charset="0"/>
                <a:ea typeface="Barlow Bold" pitchFamily="34" charset="-122"/>
                <a:cs typeface="Barlow Bold" pitchFamily="34" charset="-120"/>
              </a:rPr>
              <a:t>4</a:t>
            </a:r>
            <a:endParaRPr lang="en-US" sz="1900" dirty="0"/>
          </a:p>
        </p:txBody>
      </p:sp>
      <p:sp>
        <p:nvSpPr>
          <p:cNvPr id="25" name="Text 22"/>
          <p:cNvSpPr/>
          <p:nvPr/>
        </p:nvSpPr>
        <p:spPr>
          <a:xfrm>
            <a:off x="1686708" y="6942720"/>
            <a:ext cx="2032040" cy="253960"/>
          </a:xfrm>
          <a:prstGeom prst="rect">
            <a:avLst/>
          </a:prstGeom>
          <a:noFill/>
          <a:ln/>
        </p:spPr>
        <p:txBody>
          <a:bodyPr wrap="none" lIns="0" tIns="0" rIns="0" bIns="0" rtlCol="0" anchor="t"/>
          <a:lstStyle/>
          <a:p>
            <a:pPr marL="0" indent="0" algn="l">
              <a:lnSpc>
                <a:spcPts val="2000"/>
              </a:lnSpc>
              <a:buNone/>
            </a:pPr>
            <a:r>
              <a:rPr lang="en-US" sz="2400" b="1" dirty="0">
                <a:solidFill>
                  <a:srgbClr val="272525"/>
                </a:solidFill>
                <a:latin typeface="Barlow Bold" pitchFamily="34" charset="0"/>
                <a:ea typeface="Barlow Bold" pitchFamily="34" charset="-122"/>
                <a:cs typeface="Barlow Bold" pitchFamily="34" charset="-120"/>
              </a:rPr>
              <a:t>Optimize Retrieval</a:t>
            </a:r>
            <a:endParaRPr lang="en-US" sz="2400" dirty="0"/>
          </a:p>
        </p:txBody>
      </p:sp>
      <p:sp>
        <p:nvSpPr>
          <p:cNvPr id="26" name="Text 23"/>
          <p:cNvSpPr/>
          <p:nvPr/>
        </p:nvSpPr>
        <p:spPr>
          <a:xfrm>
            <a:off x="1686708" y="7289311"/>
            <a:ext cx="6982182" cy="247055"/>
          </a:xfrm>
          <a:prstGeom prst="rect">
            <a:avLst/>
          </a:prstGeom>
          <a:noFill/>
          <a:ln/>
        </p:spPr>
        <p:txBody>
          <a:bodyPr wrap="none" lIns="0" tIns="0" rIns="0" bIns="0" rtlCol="0" anchor="t"/>
          <a:lstStyle/>
          <a:p>
            <a:pPr marL="0" indent="0" algn="l">
              <a:lnSpc>
                <a:spcPts val="1900"/>
              </a:lnSpc>
              <a:buNone/>
            </a:pPr>
            <a:r>
              <a:rPr lang="en-US" dirty="0">
                <a:solidFill>
                  <a:srgbClr val="272525"/>
                </a:solidFill>
                <a:latin typeface="Montserrat" pitchFamily="34" charset="0"/>
                <a:ea typeface="Montserrat" pitchFamily="34" charset="-122"/>
                <a:cs typeface="Montserrat" pitchFamily="34" charset="-120"/>
              </a:rPr>
              <a:t>Fine-tune the retrieval process for efficiency and accuracy.</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10951" b="17304"/>
          <a:stretch/>
        </p:blipFill>
        <p:spPr>
          <a:xfrm>
            <a:off x="9338088" y="2534194"/>
            <a:ext cx="5292312" cy="5695406"/>
          </a:xfrm>
          <a:prstGeom prst="rect">
            <a:avLst/>
          </a:prstGeom>
        </p:spPr>
      </p:pic>
      <p:sp>
        <p:nvSpPr>
          <p:cNvPr id="3" name="Text 0"/>
          <p:cNvSpPr/>
          <p:nvPr/>
        </p:nvSpPr>
        <p:spPr>
          <a:xfrm>
            <a:off x="619958" y="615910"/>
            <a:ext cx="5681186" cy="453271"/>
          </a:xfrm>
          <a:prstGeom prst="rect">
            <a:avLst/>
          </a:prstGeom>
          <a:noFill/>
          <a:ln/>
        </p:spPr>
        <p:txBody>
          <a:bodyPr wrap="none" lIns="0" tIns="0" rIns="0" bIns="0" rtlCol="0" anchor="t"/>
          <a:lstStyle/>
          <a:p>
            <a:pPr marL="0" indent="0">
              <a:lnSpc>
                <a:spcPts val="3550"/>
              </a:lnSpc>
              <a:buNone/>
            </a:pPr>
            <a:r>
              <a:rPr lang="en-US" sz="4000" b="1" dirty="0">
                <a:solidFill>
                  <a:srgbClr val="7068F4"/>
                </a:solidFill>
                <a:latin typeface="Barlow Bold" pitchFamily="34" charset="0"/>
                <a:ea typeface="Barlow Bold" pitchFamily="34" charset="-122"/>
                <a:cs typeface="Barlow Bold" pitchFamily="34" charset="-120"/>
              </a:rPr>
              <a:t>Building the Generation Component</a:t>
            </a:r>
            <a:endParaRPr lang="en-US" sz="4000" dirty="0"/>
          </a:p>
        </p:txBody>
      </p:sp>
      <p:sp>
        <p:nvSpPr>
          <p:cNvPr id="4" name="Text 1"/>
          <p:cNvSpPr/>
          <p:nvPr/>
        </p:nvSpPr>
        <p:spPr>
          <a:xfrm>
            <a:off x="619957" y="1130498"/>
            <a:ext cx="13514054" cy="88153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The generation component of our RAG chatbot is responsible for synthesizing coherent responses based on the retrieved information and user query. We'll use a pre-trained language model from the transformers library, such as GPT-2 or BART, as the foundation for our generator. The key is to effectively condition the model's output on both the user's query and the retrieved context.</a:t>
            </a:r>
            <a:endParaRPr lang="en-US" dirty="0"/>
          </a:p>
        </p:txBody>
      </p:sp>
      <p:sp>
        <p:nvSpPr>
          <p:cNvPr id="5" name="Text 2"/>
          <p:cNvSpPr/>
          <p:nvPr/>
        </p:nvSpPr>
        <p:spPr>
          <a:xfrm>
            <a:off x="619956" y="2281474"/>
            <a:ext cx="8351819" cy="88153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Implement a function that takes the user's query and the retrieved context as input, concatenates them in a structured format, and feeds this to the language model. Use techniques like prompt engineering to guide the model's behavior. Experiment with different decoding strategies such as beam search or nucleus sampling to balance between diversity and coherence in the generated responses.</a:t>
            </a:r>
            <a:endParaRPr lang="en-US" dirty="0"/>
          </a:p>
        </p:txBody>
      </p:sp>
      <p:sp>
        <p:nvSpPr>
          <p:cNvPr id="6" name="Shape 3"/>
          <p:cNvSpPr/>
          <p:nvPr/>
        </p:nvSpPr>
        <p:spPr>
          <a:xfrm>
            <a:off x="792182" y="4114800"/>
            <a:ext cx="8179594" cy="805101"/>
          </a:xfrm>
          <a:prstGeom prst="roundRect">
            <a:avLst>
              <a:gd name="adj" fmla="val 15404"/>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7" name="Text 4"/>
          <p:cNvSpPr/>
          <p:nvPr/>
        </p:nvSpPr>
        <p:spPr>
          <a:xfrm>
            <a:off x="929937" y="4252555"/>
            <a:ext cx="1813084" cy="226576"/>
          </a:xfrm>
          <a:prstGeom prst="rect">
            <a:avLst/>
          </a:prstGeom>
          <a:noFill/>
          <a:ln/>
        </p:spPr>
        <p:txBody>
          <a:bodyPr wrap="none" lIns="0" tIns="0" rIns="0" bIns="0" rtlCol="0" anchor="t"/>
          <a:lstStyle/>
          <a:p>
            <a:pPr marL="0" indent="0">
              <a:lnSpc>
                <a:spcPts val="1750"/>
              </a:lnSpc>
              <a:buNone/>
            </a:pPr>
            <a:r>
              <a:rPr lang="en-US" sz="2400" b="1" dirty="0">
                <a:solidFill>
                  <a:srgbClr val="272525"/>
                </a:solidFill>
                <a:latin typeface="Barlow Bold" pitchFamily="34" charset="0"/>
                <a:ea typeface="Barlow Bold" pitchFamily="34" charset="-122"/>
                <a:cs typeface="Barlow Bold" pitchFamily="34" charset="-120"/>
              </a:rPr>
              <a:t>Model Selection</a:t>
            </a:r>
            <a:endParaRPr lang="en-US" sz="2400" dirty="0"/>
          </a:p>
        </p:txBody>
      </p:sp>
      <p:sp>
        <p:nvSpPr>
          <p:cNvPr id="8" name="Text 5"/>
          <p:cNvSpPr/>
          <p:nvPr/>
        </p:nvSpPr>
        <p:spPr>
          <a:xfrm>
            <a:off x="3905794" y="4114800"/>
            <a:ext cx="4928226" cy="805100"/>
          </a:xfrm>
          <a:prstGeom prst="rect">
            <a:avLst/>
          </a:prstGeom>
          <a:noFill/>
          <a:ln/>
        </p:spPr>
        <p:txBody>
          <a:bodyPr wrap="none" lIns="0" tIns="0" rIns="0" bIns="0" rtlCol="0" anchor="t"/>
          <a:lstStyle/>
          <a:p>
            <a:pPr marL="0" indent="0">
              <a:lnSpc>
                <a:spcPts val="1700"/>
              </a:lnSpc>
              <a:buNone/>
            </a:pPr>
            <a:r>
              <a:rPr lang="en-US" dirty="0">
                <a:solidFill>
                  <a:srgbClr val="272525"/>
                </a:solidFill>
                <a:latin typeface="Montserrat" pitchFamily="34" charset="0"/>
                <a:ea typeface="Montserrat" pitchFamily="34" charset="-122"/>
                <a:cs typeface="Montserrat" pitchFamily="34" charset="-120"/>
              </a:rPr>
              <a:t>Choose an appropriate pre-trained </a:t>
            </a:r>
          </a:p>
          <a:p>
            <a:pPr marL="0" indent="0">
              <a:buNone/>
            </a:pPr>
            <a:r>
              <a:rPr lang="en-US" dirty="0">
                <a:solidFill>
                  <a:srgbClr val="272525"/>
                </a:solidFill>
                <a:latin typeface="Montserrat" pitchFamily="34" charset="0"/>
                <a:ea typeface="Montserrat" pitchFamily="34" charset="-122"/>
                <a:cs typeface="Montserrat" pitchFamily="34" charset="-120"/>
              </a:rPr>
              <a:t>language model (e.g., GPT-2, BART) </a:t>
            </a:r>
          </a:p>
          <a:p>
            <a:pPr marL="0" indent="0">
              <a:buNone/>
            </a:pPr>
            <a:r>
              <a:rPr lang="en-US" dirty="0">
                <a:solidFill>
                  <a:srgbClr val="272525"/>
                </a:solidFill>
                <a:latin typeface="Montserrat" pitchFamily="34" charset="0"/>
                <a:ea typeface="Montserrat" pitchFamily="34" charset="-122"/>
                <a:cs typeface="Montserrat" pitchFamily="34" charset="-120"/>
              </a:rPr>
              <a:t>based on your specific requirements.</a:t>
            </a:r>
            <a:endParaRPr lang="en-US" dirty="0"/>
          </a:p>
        </p:txBody>
      </p:sp>
      <p:sp>
        <p:nvSpPr>
          <p:cNvPr id="9" name="Shape 6"/>
          <p:cNvSpPr/>
          <p:nvPr/>
        </p:nvSpPr>
        <p:spPr>
          <a:xfrm>
            <a:off x="792182" y="5057656"/>
            <a:ext cx="8179594" cy="805101"/>
          </a:xfrm>
          <a:prstGeom prst="roundRect">
            <a:avLst>
              <a:gd name="adj" fmla="val 15404"/>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10" name="Text 7"/>
          <p:cNvSpPr/>
          <p:nvPr/>
        </p:nvSpPr>
        <p:spPr>
          <a:xfrm>
            <a:off x="929937" y="5195411"/>
            <a:ext cx="1813084" cy="226576"/>
          </a:xfrm>
          <a:prstGeom prst="rect">
            <a:avLst/>
          </a:prstGeom>
          <a:noFill/>
          <a:ln/>
        </p:spPr>
        <p:txBody>
          <a:bodyPr wrap="none" lIns="0" tIns="0" rIns="0" bIns="0" rtlCol="0" anchor="t"/>
          <a:lstStyle/>
          <a:p>
            <a:pPr marL="0" indent="0">
              <a:lnSpc>
                <a:spcPts val="1750"/>
              </a:lnSpc>
              <a:buNone/>
            </a:pPr>
            <a:r>
              <a:rPr lang="en-US" sz="2400" b="1" dirty="0">
                <a:solidFill>
                  <a:srgbClr val="272525"/>
                </a:solidFill>
                <a:latin typeface="Barlow Bold" pitchFamily="34" charset="0"/>
                <a:ea typeface="Barlow Bold" pitchFamily="34" charset="-122"/>
                <a:cs typeface="Barlow Bold" pitchFamily="34" charset="-120"/>
              </a:rPr>
              <a:t>Input Formatting</a:t>
            </a:r>
            <a:endParaRPr lang="en-US" sz="2400" dirty="0"/>
          </a:p>
        </p:txBody>
      </p:sp>
      <p:sp>
        <p:nvSpPr>
          <p:cNvPr id="11" name="Text 8"/>
          <p:cNvSpPr/>
          <p:nvPr/>
        </p:nvSpPr>
        <p:spPr>
          <a:xfrm>
            <a:off x="3905794" y="5124720"/>
            <a:ext cx="4928226" cy="190790"/>
          </a:xfrm>
          <a:prstGeom prst="rect">
            <a:avLst/>
          </a:prstGeom>
          <a:noFill/>
          <a:ln/>
        </p:spPr>
        <p:txBody>
          <a:bodyPr wrap="non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Develop a method to effectively </a:t>
            </a:r>
          </a:p>
          <a:p>
            <a:pPr marL="0" indent="0">
              <a:buNone/>
            </a:pPr>
            <a:r>
              <a:rPr lang="en-US" dirty="0">
                <a:solidFill>
                  <a:srgbClr val="272525"/>
                </a:solidFill>
                <a:latin typeface="Montserrat" pitchFamily="34" charset="0"/>
                <a:ea typeface="Montserrat" pitchFamily="34" charset="-122"/>
                <a:cs typeface="Montserrat" pitchFamily="34" charset="-120"/>
              </a:rPr>
              <a:t>combine user queries and retrieved </a:t>
            </a:r>
          </a:p>
          <a:p>
            <a:pPr marL="0" indent="0">
              <a:buNone/>
            </a:pPr>
            <a:r>
              <a:rPr lang="en-US" dirty="0">
                <a:solidFill>
                  <a:srgbClr val="272525"/>
                </a:solidFill>
                <a:latin typeface="Montserrat" pitchFamily="34" charset="0"/>
                <a:ea typeface="Montserrat" pitchFamily="34" charset="-122"/>
                <a:cs typeface="Montserrat" pitchFamily="34" charset="-120"/>
              </a:rPr>
              <a:t>context for input to the model.</a:t>
            </a:r>
            <a:endParaRPr lang="en-US" dirty="0"/>
          </a:p>
        </p:txBody>
      </p:sp>
      <p:sp>
        <p:nvSpPr>
          <p:cNvPr id="12" name="Shape 9"/>
          <p:cNvSpPr/>
          <p:nvPr/>
        </p:nvSpPr>
        <p:spPr>
          <a:xfrm>
            <a:off x="792182" y="6000512"/>
            <a:ext cx="8179594" cy="805101"/>
          </a:xfrm>
          <a:prstGeom prst="roundRect">
            <a:avLst>
              <a:gd name="adj" fmla="val 15404"/>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13" name="Text 10"/>
          <p:cNvSpPr/>
          <p:nvPr/>
        </p:nvSpPr>
        <p:spPr>
          <a:xfrm>
            <a:off x="929937" y="6138267"/>
            <a:ext cx="1813084" cy="226576"/>
          </a:xfrm>
          <a:prstGeom prst="rect">
            <a:avLst/>
          </a:prstGeom>
          <a:noFill/>
          <a:ln/>
        </p:spPr>
        <p:txBody>
          <a:bodyPr wrap="none" lIns="0" tIns="0" rIns="0" bIns="0" rtlCol="0" anchor="t"/>
          <a:lstStyle/>
          <a:p>
            <a:pPr marL="0" indent="0">
              <a:lnSpc>
                <a:spcPts val="1750"/>
              </a:lnSpc>
              <a:buNone/>
            </a:pPr>
            <a:r>
              <a:rPr lang="en-US" sz="2400" b="1" dirty="0">
                <a:solidFill>
                  <a:srgbClr val="272525"/>
                </a:solidFill>
                <a:latin typeface="Barlow Bold" pitchFamily="34" charset="0"/>
                <a:ea typeface="Barlow Bold" pitchFamily="34" charset="-122"/>
                <a:cs typeface="Barlow Bold" pitchFamily="34" charset="-120"/>
              </a:rPr>
              <a:t>Prompt Engineering</a:t>
            </a:r>
            <a:endParaRPr lang="en-US" sz="2400" dirty="0"/>
          </a:p>
        </p:txBody>
      </p:sp>
      <p:sp>
        <p:nvSpPr>
          <p:cNvPr id="14" name="Text 11"/>
          <p:cNvSpPr/>
          <p:nvPr/>
        </p:nvSpPr>
        <p:spPr>
          <a:xfrm>
            <a:off x="3905794" y="6083226"/>
            <a:ext cx="4928226" cy="110082"/>
          </a:xfrm>
          <a:prstGeom prst="rect">
            <a:avLst/>
          </a:prstGeom>
          <a:noFill/>
          <a:ln/>
        </p:spPr>
        <p:txBody>
          <a:bodyPr wrap="non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Design prompts that guide the model to </a:t>
            </a:r>
          </a:p>
          <a:p>
            <a:pPr marL="0" indent="0">
              <a:lnSpc>
                <a:spcPts val="1700"/>
              </a:lnSpc>
              <a:buNone/>
            </a:pPr>
            <a:r>
              <a:rPr lang="en-US" dirty="0">
                <a:solidFill>
                  <a:srgbClr val="272525"/>
                </a:solidFill>
                <a:latin typeface="Montserrat" pitchFamily="34" charset="0"/>
                <a:ea typeface="Montserrat" pitchFamily="34" charset="-122"/>
                <a:cs typeface="Montserrat" pitchFamily="34" charset="-120"/>
              </a:rPr>
              <a:t>generate relevant and coherent responses.</a:t>
            </a:r>
            <a:endParaRPr lang="en-US" dirty="0"/>
          </a:p>
        </p:txBody>
      </p:sp>
      <p:sp>
        <p:nvSpPr>
          <p:cNvPr id="15" name="Shape 12"/>
          <p:cNvSpPr/>
          <p:nvPr/>
        </p:nvSpPr>
        <p:spPr>
          <a:xfrm>
            <a:off x="792182" y="6943367"/>
            <a:ext cx="8179594" cy="805101"/>
          </a:xfrm>
          <a:prstGeom prst="roundRect">
            <a:avLst>
              <a:gd name="adj" fmla="val 15404"/>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16" name="Text 13"/>
          <p:cNvSpPr/>
          <p:nvPr/>
        </p:nvSpPr>
        <p:spPr>
          <a:xfrm>
            <a:off x="929937" y="7081123"/>
            <a:ext cx="1813084" cy="226576"/>
          </a:xfrm>
          <a:prstGeom prst="rect">
            <a:avLst/>
          </a:prstGeom>
          <a:noFill/>
          <a:ln/>
        </p:spPr>
        <p:txBody>
          <a:bodyPr wrap="none" lIns="0" tIns="0" rIns="0" bIns="0" rtlCol="0" anchor="t"/>
          <a:lstStyle/>
          <a:p>
            <a:pPr marL="0" indent="0">
              <a:lnSpc>
                <a:spcPts val="1750"/>
              </a:lnSpc>
              <a:buNone/>
            </a:pPr>
            <a:r>
              <a:rPr lang="en-US" sz="2400" b="1" dirty="0">
                <a:solidFill>
                  <a:srgbClr val="272525"/>
                </a:solidFill>
                <a:latin typeface="Barlow Bold" pitchFamily="34" charset="0"/>
                <a:ea typeface="Barlow Bold" pitchFamily="34" charset="-122"/>
                <a:cs typeface="Barlow Bold" pitchFamily="34" charset="-120"/>
              </a:rPr>
              <a:t>Decoding Strategy</a:t>
            </a:r>
            <a:endParaRPr lang="en-US" sz="2400" dirty="0"/>
          </a:p>
        </p:txBody>
      </p:sp>
      <p:sp>
        <p:nvSpPr>
          <p:cNvPr id="17" name="Text 14"/>
          <p:cNvSpPr/>
          <p:nvPr/>
        </p:nvSpPr>
        <p:spPr>
          <a:xfrm>
            <a:off x="3905794" y="7043601"/>
            <a:ext cx="4928226" cy="55501"/>
          </a:xfrm>
          <a:prstGeom prst="rect">
            <a:avLst/>
          </a:prstGeom>
          <a:noFill/>
          <a:ln/>
        </p:spPr>
        <p:txBody>
          <a:bodyPr wrap="none" lIns="0" tIns="0" rIns="0" bIns="0" rtlCol="0" anchor="t"/>
          <a:lstStyle/>
          <a:p>
            <a:pPr marL="0" indent="0">
              <a:lnSpc>
                <a:spcPts val="1700"/>
              </a:lnSpc>
              <a:buNone/>
            </a:pPr>
            <a:r>
              <a:rPr lang="en-US" dirty="0">
                <a:solidFill>
                  <a:srgbClr val="272525"/>
                </a:solidFill>
                <a:latin typeface="Montserrat" pitchFamily="34" charset="0"/>
                <a:ea typeface="Montserrat" pitchFamily="34" charset="-122"/>
                <a:cs typeface="Montserrat" pitchFamily="34" charset="-120"/>
              </a:rPr>
              <a:t>Implement and fine-tune decoding </a:t>
            </a:r>
          </a:p>
          <a:p>
            <a:pPr marL="0" indent="0">
              <a:buNone/>
            </a:pPr>
            <a:r>
              <a:rPr lang="en-US" dirty="0">
                <a:solidFill>
                  <a:srgbClr val="272525"/>
                </a:solidFill>
                <a:latin typeface="Montserrat" pitchFamily="34" charset="0"/>
                <a:ea typeface="Montserrat" pitchFamily="34" charset="-122"/>
                <a:cs typeface="Montserrat" pitchFamily="34" charset="-120"/>
              </a:rPr>
              <a:t>methods like beam search or </a:t>
            </a:r>
          </a:p>
          <a:p>
            <a:pPr marL="0" indent="0">
              <a:buNone/>
            </a:pPr>
            <a:r>
              <a:rPr lang="en-US" dirty="0">
                <a:solidFill>
                  <a:srgbClr val="272525"/>
                </a:solidFill>
                <a:latin typeface="Montserrat" pitchFamily="34" charset="0"/>
                <a:ea typeface="Montserrat" pitchFamily="34" charset="-122"/>
                <a:cs typeface="Montserrat" pitchFamily="34" charset="-120"/>
              </a:rPr>
              <a:t>nucleus sampling for optimal output.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14445" b="25455"/>
          <a:stretch/>
        </p:blipFill>
        <p:spPr>
          <a:xfrm>
            <a:off x="9456994" y="3565788"/>
            <a:ext cx="5173406" cy="4663812"/>
          </a:xfrm>
          <a:prstGeom prst="rect">
            <a:avLst/>
          </a:prstGeom>
        </p:spPr>
      </p:pic>
      <p:sp>
        <p:nvSpPr>
          <p:cNvPr id="3" name="Text 0"/>
          <p:cNvSpPr/>
          <p:nvPr/>
        </p:nvSpPr>
        <p:spPr>
          <a:xfrm>
            <a:off x="788714" y="566618"/>
            <a:ext cx="4989458"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Integrating Retrieval and Generation</a:t>
            </a:r>
            <a:endParaRPr lang="en-US" sz="4000" dirty="0"/>
          </a:p>
        </p:txBody>
      </p:sp>
      <p:sp>
        <p:nvSpPr>
          <p:cNvPr id="4" name="Text 1"/>
          <p:cNvSpPr/>
          <p:nvPr/>
        </p:nvSpPr>
        <p:spPr>
          <a:xfrm>
            <a:off x="767114" y="1046677"/>
            <a:ext cx="13170956" cy="59257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The integration of the retrieval and generation components is the critical step that brings our RAG chatbot to life. This process involves creating a seamless pipeline that takes a user query, retrieves relevant information, and generates an appropriate response. The key challenge is to maintain coherence and relevance throughout this process.</a:t>
            </a:r>
            <a:endParaRPr lang="en-US" dirty="0"/>
          </a:p>
        </p:txBody>
      </p:sp>
      <p:pic>
        <p:nvPicPr>
          <p:cNvPr id="6" name="Image 1" descr="preencoded.png"/>
          <p:cNvPicPr>
            <a:picLocks noChangeAspect="1"/>
          </p:cNvPicPr>
          <p:nvPr/>
        </p:nvPicPr>
        <p:blipFill>
          <a:blip r:embed="rId4"/>
          <a:stretch>
            <a:fillRect/>
          </a:stretch>
        </p:blipFill>
        <p:spPr>
          <a:xfrm>
            <a:off x="788714" y="3507371"/>
            <a:ext cx="617220" cy="987504"/>
          </a:xfrm>
          <a:prstGeom prst="rect">
            <a:avLst/>
          </a:prstGeom>
        </p:spPr>
      </p:pic>
      <p:sp>
        <p:nvSpPr>
          <p:cNvPr id="7" name="Text 3"/>
          <p:cNvSpPr/>
          <p:nvPr/>
        </p:nvSpPr>
        <p:spPr>
          <a:xfrm>
            <a:off x="1595183" y="3957010"/>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User Input</a:t>
            </a:r>
            <a:endParaRPr lang="en-US" sz="2400" dirty="0"/>
          </a:p>
        </p:txBody>
      </p:sp>
      <p:sp>
        <p:nvSpPr>
          <p:cNvPr id="8" name="Text 4"/>
          <p:cNvSpPr/>
          <p:nvPr/>
        </p:nvSpPr>
        <p:spPr>
          <a:xfrm>
            <a:off x="1595183" y="4234068"/>
            <a:ext cx="7477720"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Receive and preprocess the user's query.</a:t>
            </a:r>
            <a:endParaRPr lang="en-US" dirty="0"/>
          </a:p>
        </p:txBody>
      </p:sp>
      <p:pic>
        <p:nvPicPr>
          <p:cNvPr id="9" name="Image 2" descr="preencoded.png"/>
          <p:cNvPicPr>
            <a:picLocks noChangeAspect="1"/>
          </p:cNvPicPr>
          <p:nvPr/>
        </p:nvPicPr>
        <p:blipFill>
          <a:blip r:embed="rId5"/>
          <a:stretch>
            <a:fillRect/>
          </a:stretch>
        </p:blipFill>
        <p:spPr>
          <a:xfrm>
            <a:off x="788714" y="4230726"/>
            <a:ext cx="617220" cy="987504"/>
          </a:xfrm>
          <a:prstGeom prst="rect">
            <a:avLst/>
          </a:prstGeom>
        </p:spPr>
      </p:pic>
      <p:sp>
        <p:nvSpPr>
          <p:cNvPr id="10" name="Text 5"/>
          <p:cNvSpPr/>
          <p:nvPr/>
        </p:nvSpPr>
        <p:spPr>
          <a:xfrm>
            <a:off x="1591076" y="4674949"/>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Retrieval</a:t>
            </a:r>
            <a:endParaRPr lang="en-US" sz="2400" dirty="0"/>
          </a:p>
        </p:txBody>
      </p:sp>
      <p:sp>
        <p:nvSpPr>
          <p:cNvPr id="11" name="Text 6"/>
          <p:cNvSpPr/>
          <p:nvPr/>
        </p:nvSpPr>
        <p:spPr>
          <a:xfrm>
            <a:off x="1591076" y="4952008"/>
            <a:ext cx="7477720"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Fetch relevant context from the knowledge base.</a:t>
            </a:r>
            <a:endParaRPr lang="en-US" dirty="0"/>
          </a:p>
        </p:txBody>
      </p:sp>
      <p:pic>
        <p:nvPicPr>
          <p:cNvPr id="12" name="Image 3" descr="preencoded.png"/>
          <p:cNvPicPr>
            <a:picLocks noChangeAspect="1"/>
          </p:cNvPicPr>
          <p:nvPr/>
        </p:nvPicPr>
        <p:blipFill>
          <a:blip r:embed="rId6"/>
          <a:stretch>
            <a:fillRect/>
          </a:stretch>
        </p:blipFill>
        <p:spPr>
          <a:xfrm>
            <a:off x="767113" y="5001726"/>
            <a:ext cx="569867" cy="987504"/>
          </a:xfrm>
          <a:prstGeom prst="rect">
            <a:avLst/>
          </a:prstGeom>
        </p:spPr>
      </p:pic>
      <p:sp>
        <p:nvSpPr>
          <p:cNvPr id="13" name="Text 7"/>
          <p:cNvSpPr/>
          <p:nvPr/>
        </p:nvSpPr>
        <p:spPr>
          <a:xfrm>
            <a:off x="1591076" y="5444586"/>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Context Preparation</a:t>
            </a:r>
            <a:endParaRPr lang="en-US" sz="2400" dirty="0"/>
          </a:p>
        </p:txBody>
      </p:sp>
      <p:sp>
        <p:nvSpPr>
          <p:cNvPr id="14" name="Text 8"/>
          <p:cNvSpPr/>
          <p:nvPr/>
        </p:nvSpPr>
        <p:spPr>
          <a:xfrm>
            <a:off x="1591076" y="5721644"/>
            <a:ext cx="7477720"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Combine query and retrieved information.</a:t>
            </a:r>
            <a:endParaRPr lang="en-US" dirty="0"/>
          </a:p>
        </p:txBody>
      </p:sp>
      <p:pic>
        <p:nvPicPr>
          <p:cNvPr id="15" name="Image 4" descr="preencoded.png"/>
          <p:cNvPicPr>
            <a:picLocks noChangeAspect="1"/>
          </p:cNvPicPr>
          <p:nvPr/>
        </p:nvPicPr>
        <p:blipFill>
          <a:blip r:embed="rId7"/>
          <a:stretch>
            <a:fillRect/>
          </a:stretch>
        </p:blipFill>
        <p:spPr>
          <a:xfrm>
            <a:off x="745468" y="5745056"/>
            <a:ext cx="617220" cy="987504"/>
          </a:xfrm>
          <a:prstGeom prst="rect">
            <a:avLst/>
          </a:prstGeom>
        </p:spPr>
      </p:pic>
      <p:sp>
        <p:nvSpPr>
          <p:cNvPr id="16" name="Text 9"/>
          <p:cNvSpPr/>
          <p:nvPr/>
        </p:nvSpPr>
        <p:spPr>
          <a:xfrm>
            <a:off x="1547830" y="6164541"/>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Generation</a:t>
            </a:r>
            <a:endParaRPr lang="en-US" sz="2400" dirty="0"/>
          </a:p>
        </p:txBody>
      </p:sp>
      <p:sp>
        <p:nvSpPr>
          <p:cNvPr id="17" name="Text 10"/>
          <p:cNvSpPr/>
          <p:nvPr/>
        </p:nvSpPr>
        <p:spPr>
          <a:xfrm>
            <a:off x="1547830" y="6441599"/>
            <a:ext cx="7477720"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Produce a response using the language model.</a:t>
            </a:r>
            <a:endParaRPr lang="en-US" dirty="0"/>
          </a:p>
        </p:txBody>
      </p:sp>
      <p:pic>
        <p:nvPicPr>
          <p:cNvPr id="18" name="Image 5" descr="preencoded.png"/>
          <p:cNvPicPr>
            <a:picLocks noChangeAspect="1"/>
          </p:cNvPicPr>
          <p:nvPr/>
        </p:nvPicPr>
        <p:blipFill>
          <a:blip r:embed="rId8"/>
          <a:stretch>
            <a:fillRect/>
          </a:stretch>
        </p:blipFill>
        <p:spPr>
          <a:xfrm>
            <a:off x="745468" y="6537624"/>
            <a:ext cx="617220" cy="987504"/>
          </a:xfrm>
          <a:prstGeom prst="rect">
            <a:avLst/>
          </a:prstGeom>
        </p:spPr>
      </p:pic>
      <p:sp>
        <p:nvSpPr>
          <p:cNvPr id="19" name="Text 11"/>
          <p:cNvSpPr/>
          <p:nvPr/>
        </p:nvSpPr>
        <p:spPr>
          <a:xfrm>
            <a:off x="1547830" y="6929875"/>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Post-processing</a:t>
            </a:r>
            <a:endParaRPr lang="en-US" sz="2400" dirty="0"/>
          </a:p>
        </p:txBody>
      </p:sp>
      <p:sp>
        <p:nvSpPr>
          <p:cNvPr id="20" name="Text 12"/>
          <p:cNvSpPr/>
          <p:nvPr/>
        </p:nvSpPr>
        <p:spPr>
          <a:xfrm>
            <a:off x="1547830" y="7206934"/>
            <a:ext cx="7477720"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Refine the response for coherence and relevance.</a:t>
            </a:r>
            <a:endParaRPr lang="en-US" dirty="0"/>
          </a:p>
        </p:txBody>
      </p:sp>
      <p:sp>
        <p:nvSpPr>
          <p:cNvPr id="21" name="Text 2">
            <a:extLst>
              <a:ext uri="{FF2B5EF4-FFF2-40B4-BE49-F238E27FC236}">
                <a16:creationId xmlns:a16="http://schemas.microsoft.com/office/drawing/2014/main" id="{21D12F10-BCED-CA84-090F-2FFD36DA4C3D}"/>
              </a:ext>
            </a:extLst>
          </p:cNvPr>
          <p:cNvSpPr/>
          <p:nvPr/>
        </p:nvSpPr>
        <p:spPr>
          <a:xfrm>
            <a:off x="788715" y="2207470"/>
            <a:ext cx="13252972" cy="79009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Implement a main function that orchestrates the entire process. This function should call the retrieval component to fetch relevant context, then pass this context along with the original query to the generation component. Consider implementing a filtering mechanism to ensure that only the most relevant retrieved information is used. Additionally, you may want to add a post-processing step to refine the generated response, ensuring it aligns well with the retrieved information and the user's query.</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3333"/>
          <a:stretch/>
        </p:blipFill>
        <p:spPr>
          <a:xfrm>
            <a:off x="9875520" y="0"/>
            <a:ext cx="4754880" cy="8229600"/>
          </a:xfrm>
          <a:prstGeom prst="rect">
            <a:avLst/>
          </a:prstGeom>
        </p:spPr>
      </p:pic>
      <p:sp>
        <p:nvSpPr>
          <p:cNvPr id="3" name="Text 0"/>
          <p:cNvSpPr/>
          <p:nvPr/>
        </p:nvSpPr>
        <p:spPr>
          <a:xfrm>
            <a:off x="914809" y="416838"/>
            <a:ext cx="6934200" cy="577453"/>
          </a:xfrm>
          <a:prstGeom prst="rect">
            <a:avLst/>
          </a:prstGeom>
          <a:noFill/>
          <a:ln/>
        </p:spPr>
        <p:txBody>
          <a:bodyPr wrap="none" lIns="0" tIns="0" rIns="0" bIns="0" rtlCol="0" anchor="t"/>
          <a:lstStyle/>
          <a:p>
            <a:pPr marL="0" indent="0">
              <a:lnSpc>
                <a:spcPts val="4500"/>
              </a:lnSpc>
              <a:buNone/>
            </a:pPr>
            <a:r>
              <a:rPr lang="en-US" sz="4000" b="1" dirty="0">
                <a:solidFill>
                  <a:srgbClr val="7068F4"/>
                </a:solidFill>
                <a:latin typeface="Barlow Bold" pitchFamily="34" charset="0"/>
                <a:ea typeface="Barlow Bold" pitchFamily="34" charset="-122"/>
                <a:cs typeface="Barlow Bold" pitchFamily="34" charset="-120"/>
              </a:rPr>
              <a:t>Handling Multi-turn Conversations</a:t>
            </a:r>
            <a:endParaRPr lang="en-US" sz="4000" dirty="0"/>
          </a:p>
        </p:txBody>
      </p:sp>
      <p:sp>
        <p:nvSpPr>
          <p:cNvPr id="4" name="Text 1"/>
          <p:cNvSpPr/>
          <p:nvPr/>
        </p:nvSpPr>
        <p:spPr>
          <a:xfrm>
            <a:off x="907316" y="1128950"/>
            <a:ext cx="8354250" cy="1404938"/>
          </a:xfrm>
          <a:prstGeom prst="rect">
            <a:avLst/>
          </a:prstGeom>
          <a:noFill/>
          <a:ln/>
        </p:spPr>
        <p:txBody>
          <a:bodyPr wrap="square" lIns="0" tIns="0" rIns="0" bIns="0" rtlCol="0" anchor="t"/>
          <a:lstStyle/>
          <a:p>
            <a:pPr marL="0" indent="0">
              <a:lnSpc>
                <a:spcPts val="2200"/>
              </a:lnSpc>
              <a:buNone/>
            </a:pPr>
            <a:r>
              <a:rPr lang="en-US" dirty="0">
                <a:solidFill>
                  <a:srgbClr val="272525"/>
                </a:solidFill>
                <a:latin typeface="Montserrat" pitchFamily="34" charset="0"/>
                <a:ea typeface="Montserrat" pitchFamily="34" charset="-122"/>
                <a:cs typeface="Montserrat" pitchFamily="34" charset="-120"/>
              </a:rPr>
              <a:t>To create a more engaging and contextually aware chatbot, it's essential to implement support for multi-turn conversations. This involves maintaining context across multiple user inputs and bot responses, allowing for more natural and coherent interactions. The challenge lies in balancing the retention of relevant past information with the incorporation of new context.</a:t>
            </a:r>
            <a:endParaRPr lang="en-US" dirty="0"/>
          </a:p>
        </p:txBody>
      </p:sp>
      <p:sp>
        <p:nvSpPr>
          <p:cNvPr id="5" name="Text 2"/>
          <p:cNvSpPr/>
          <p:nvPr/>
        </p:nvSpPr>
        <p:spPr>
          <a:xfrm>
            <a:off x="907315" y="2905023"/>
            <a:ext cx="8576319" cy="1685925"/>
          </a:xfrm>
          <a:prstGeom prst="rect">
            <a:avLst/>
          </a:prstGeom>
          <a:noFill/>
          <a:ln/>
        </p:spPr>
        <p:txBody>
          <a:bodyPr wrap="square" lIns="0" tIns="0" rIns="0" bIns="0" rtlCol="0" anchor="t"/>
          <a:lstStyle/>
          <a:p>
            <a:pPr marL="0" indent="0">
              <a:lnSpc>
                <a:spcPts val="2200"/>
              </a:lnSpc>
              <a:buNone/>
            </a:pPr>
            <a:r>
              <a:rPr lang="en-US" dirty="0">
                <a:solidFill>
                  <a:srgbClr val="272525"/>
                </a:solidFill>
                <a:latin typeface="Montserrat" pitchFamily="34" charset="0"/>
                <a:ea typeface="Montserrat" pitchFamily="34" charset="-122"/>
                <a:cs typeface="Montserrat" pitchFamily="34" charset="-120"/>
              </a:rPr>
              <a:t>Implement a conversation history mechanism that stores previous exchanges. For each new user input, consider not just the immediate query but also relevant parts of the conversation history. Develop a strategy for selecting which historical information to include, possibly using a sliding window approach or relevance scoring. Update your retrieval and generation components to incorporate this historical context, ensuring that responses remain coherent and contextually appropriate across multiple turns.</a:t>
            </a:r>
            <a:endParaRPr lang="en-US" dirty="0"/>
          </a:p>
        </p:txBody>
      </p:sp>
      <p:sp>
        <p:nvSpPr>
          <p:cNvPr id="6" name="Text 3"/>
          <p:cNvSpPr/>
          <p:nvPr/>
        </p:nvSpPr>
        <p:spPr>
          <a:xfrm>
            <a:off x="907315" y="5464918"/>
            <a:ext cx="2309932" cy="288727"/>
          </a:xfrm>
          <a:prstGeom prst="rect">
            <a:avLst/>
          </a:prstGeom>
          <a:noFill/>
          <a:ln/>
        </p:spPr>
        <p:txBody>
          <a:bodyPr wrap="none" lIns="0" tIns="0" rIns="0" bIns="0" rtlCol="0" anchor="t"/>
          <a:lstStyle/>
          <a:p>
            <a:pPr marL="0" indent="0">
              <a:lnSpc>
                <a:spcPts val="2250"/>
              </a:lnSpc>
              <a:buNone/>
            </a:pPr>
            <a:r>
              <a:rPr lang="en-US" sz="2400" b="1" dirty="0">
                <a:solidFill>
                  <a:srgbClr val="7068F4"/>
                </a:solidFill>
                <a:latin typeface="Barlow Bold" pitchFamily="34" charset="0"/>
                <a:ea typeface="Barlow Bold" pitchFamily="34" charset="-122"/>
                <a:cs typeface="Barlow Bold" pitchFamily="34" charset="-120"/>
              </a:rPr>
              <a:t>Conversation History</a:t>
            </a:r>
            <a:endParaRPr lang="en-US" sz="2400" dirty="0"/>
          </a:p>
        </p:txBody>
      </p:sp>
      <p:sp>
        <p:nvSpPr>
          <p:cNvPr id="7" name="Text 4"/>
          <p:cNvSpPr/>
          <p:nvPr/>
        </p:nvSpPr>
        <p:spPr>
          <a:xfrm>
            <a:off x="907315" y="5792834"/>
            <a:ext cx="2352675" cy="1123950"/>
          </a:xfrm>
          <a:prstGeom prst="rect">
            <a:avLst/>
          </a:prstGeom>
          <a:noFill/>
          <a:ln/>
        </p:spPr>
        <p:txBody>
          <a:bodyPr wrap="square" lIns="0" tIns="0" rIns="0" bIns="0" rtlCol="0" anchor="t"/>
          <a:lstStyle/>
          <a:p>
            <a:pPr marL="0" indent="0">
              <a:lnSpc>
                <a:spcPts val="2200"/>
              </a:lnSpc>
              <a:buNone/>
            </a:pPr>
            <a:r>
              <a:rPr lang="en-US" dirty="0">
                <a:solidFill>
                  <a:srgbClr val="272525"/>
                </a:solidFill>
                <a:latin typeface="Montserrat" pitchFamily="34" charset="0"/>
                <a:ea typeface="Montserrat" pitchFamily="34" charset="-122"/>
                <a:cs typeface="Montserrat" pitchFamily="34" charset="-120"/>
              </a:rPr>
              <a:t>Implement a data structure to store and manage previous exchanges efficiently.</a:t>
            </a:r>
            <a:endParaRPr lang="en-US" dirty="0"/>
          </a:p>
        </p:txBody>
      </p:sp>
      <p:sp>
        <p:nvSpPr>
          <p:cNvPr id="8" name="Text 5"/>
          <p:cNvSpPr/>
          <p:nvPr/>
        </p:nvSpPr>
        <p:spPr>
          <a:xfrm>
            <a:off x="4037400" y="5464918"/>
            <a:ext cx="2309932" cy="288727"/>
          </a:xfrm>
          <a:prstGeom prst="rect">
            <a:avLst/>
          </a:prstGeom>
          <a:noFill/>
          <a:ln/>
        </p:spPr>
        <p:txBody>
          <a:bodyPr wrap="none" lIns="0" tIns="0" rIns="0" bIns="0" rtlCol="0" anchor="t"/>
          <a:lstStyle/>
          <a:p>
            <a:pPr marL="0" indent="0">
              <a:lnSpc>
                <a:spcPts val="2250"/>
              </a:lnSpc>
              <a:buNone/>
            </a:pPr>
            <a:r>
              <a:rPr lang="en-US" sz="2400" b="1" dirty="0">
                <a:solidFill>
                  <a:srgbClr val="7068F4"/>
                </a:solidFill>
                <a:latin typeface="Barlow Bold" pitchFamily="34" charset="0"/>
                <a:ea typeface="Barlow Bold" pitchFamily="34" charset="-122"/>
                <a:cs typeface="Barlow Bold" pitchFamily="34" charset="-120"/>
              </a:rPr>
              <a:t>Context Selection</a:t>
            </a:r>
            <a:endParaRPr lang="en-US" sz="2400" dirty="0"/>
          </a:p>
        </p:txBody>
      </p:sp>
      <p:sp>
        <p:nvSpPr>
          <p:cNvPr id="9" name="Text 6"/>
          <p:cNvSpPr/>
          <p:nvPr/>
        </p:nvSpPr>
        <p:spPr>
          <a:xfrm>
            <a:off x="4037400" y="5792834"/>
            <a:ext cx="2352675" cy="1123950"/>
          </a:xfrm>
          <a:prstGeom prst="rect">
            <a:avLst/>
          </a:prstGeom>
          <a:noFill/>
          <a:ln/>
        </p:spPr>
        <p:txBody>
          <a:bodyPr wrap="square" lIns="0" tIns="0" rIns="0" bIns="0" rtlCol="0" anchor="t"/>
          <a:lstStyle/>
          <a:p>
            <a:pPr marL="0" indent="0">
              <a:lnSpc>
                <a:spcPts val="2200"/>
              </a:lnSpc>
              <a:buNone/>
            </a:pPr>
            <a:r>
              <a:rPr lang="en-US" dirty="0">
                <a:solidFill>
                  <a:srgbClr val="272525"/>
                </a:solidFill>
                <a:latin typeface="Montserrat" pitchFamily="34" charset="0"/>
                <a:ea typeface="Montserrat" pitchFamily="34" charset="-122"/>
                <a:cs typeface="Montserrat" pitchFamily="34" charset="-120"/>
              </a:rPr>
              <a:t>Develop algorithms to choose relevant historical context for each new query.</a:t>
            </a:r>
            <a:endParaRPr lang="en-US" dirty="0"/>
          </a:p>
        </p:txBody>
      </p:sp>
      <p:sp>
        <p:nvSpPr>
          <p:cNvPr id="10" name="Text 7"/>
          <p:cNvSpPr/>
          <p:nvPr/>
        </p:nvSpPr>
        <p:spPr>
          <a:xfrm>
            <a:off x="6825844" y="5464918"/>
            <a:ext cx="2309932" cy="288727"/>
          </a:xfrm>
          <a:prstGeom prst="rect">
            <a:avLst/>
          </a:prstGeom>
          <a:noFill/>
          <a:ln/>
        </p:spPr>
        <p:txBody>
          <a:bodyPr wrap="none" lIns="0" tIns="0" rIns="0" bIns="0" rtlCol="0" anchor="t"/>
          <a:lstStyle/>
          <a:p>
            <a:pPr marL="0" indent="0">
              <a:lnSpc>
                <a:spcPts val="2250"/>
              </a:lnSpc>
              <a:buNone/>
            </a:pPr>
            <a:r>
              <a:rPr lang="en-US" sz="2400" b="1" dirty="0">
                <a:solidFill>
                  <a:srgbClr val="7068F4"/>
                </a:solidFill>
                <a:latin typeface="Barlow Bold" pitchFamily="34" charset="0"/>
                <a:ea typeface="Barlow Bold" pitchFamily="34" charset="-122"/>
                <a:cs typeface="Barlow Bold" pitchFamily="34" charset="-120"/>
              </a:rPr>
              <a:t>Dynamic Updating</a:t>
            </a:r>
            <a:endParaRPr lang="en-US" sz="2400" dirty="0"/>
          </a:p>
        </p:txBody>
      </p:sp>
      <p:sp>
        <p:nvSpPr>
          <p:cNvPr id="11" name="Text 8"/>
          <p:cNvSpPr/>
          <p:nvPr/>
        </p:nvSpPr>
        <p:spPr>
          <a:xfrm>
            <a:off x="6825844" y="5792834"/>
            <a:ext cx="2352675" cy="1123950"/>
          </a:xfrm>
          <a:prstGeom prst="rect">
            <a:avLst/>
          </a:prstGeom>
          <a:noFill/>
          <a:ln/>
        </p:spPr>
        <p:txBody>
          <a:bodyPr wrap="square" lIns="0" tIns="0" rIns="0" bIns="0" rtlCol="0" anchor="t"/>
          <a:lstStyle/>
          <a:p>
            <a:pPr marL="0" indent="0">
              <a:lnSpc>
                <a:spcPts val="2200"/>
              </a:lnSpc>
              <a:buNone/>
            </a:pPr>
            <a:r>
              <a:rPr lang="en-US" dirty="0">
                <a:solidFill>
                  <a:srgbClr val="272525"/>
                </a:solidFill>
                <a:latin typeface="Montserrat" pitchFamily="34" charset="0"/>
                <a:ea typeface="Montserrat" pitchFamily="34" charset="-122"/>
                <a:cs typeface="Montserrat" pitchFamily="34" charset="-120"/>
              </a:rPr>
              <a:t>Continuously update the conversation context with new information from each exchange.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18160" y="509230"/>
            <a:ext cx="5648087"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Optimizing Performance and Scalability</a:t>
            </a:r>
            <a:endParaRPr lang="en-US" sz="4000" dirty="0"/>
          </a:p>
        </p:txBody>
      </p:sp>
      <p:sp>
        <p:nvSpPr>
          <p:cNvPr id="3" name="Text 1"/>
          <p:cNvSpPr/>
          <p:nvPr/>
        </p:nvSpPr>
        <p:spPr>
          <a:xfrm>
            <a:off x="595703" y="992267"/>
            <a:ext cx="13420743" cy="39504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As you refine your RAG chatbot, it's crucial to focus on optimizing its performance and ensuring scalability for real-world applications. This involves addressing both computational efficiency and response quality. Start by profiling your code to identify bottlenecks, particularly in the retrieval and generation processes, which can be computationally intensive.</a:t>
            </a:r>
            <a:endParaRPr lang="en-US" dirty="0"/>
          </a:p>
        </p:txBody>
      </p:sp>
      <p:sp>
        <p:nvSpPr>
          <p:cNvPr id="4" name="Text 2"/>
          <p:cNvSpPr/>
          <p:nvPr/>
        </p:nvSpPr>
        <p:spPr>
          <a:xfrm>
            <a:off x="573523" y="2163544"/>
            <a:ext cx="13766483" cy="59257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Implement caching mechanisms to store frequently accessed information or generated responses. Consider using approximate nearest neighbor search algorithms like FAISS for more efficient retrieval in large-scale knowledge bases. For the generation component, explore quantization techniques to reduce model size and inference time. If dealing with high traffic, implement a queue system to manage multiple concurrent requests effectively. Continuously monitor and tune your system based on performance metrics and user feedback.</a:t>
            </a:r>
            <a:endParaRPr lang="en-US" dirty="0"/>
          </a:p>
        </p:txBody>
      </p:sp>
      <p:sp>
        <p:nvSpPr>
          <p:cNvPr id="5" name="Shape 3"/>
          <p:cNvSpPr/>
          <p:nvPr/>
        </p:nvSpPr>
        <p:spPr>
          <a:xfrm>
            <a:off x="7120142" y="4001043"/>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sz="2400"/>
          </a:p>
        </p:txBody>
      </p:sp>
      <p:sp>
        <p:nvSpPr>
          <p:cNvPr id="6" name="Text 4"/>
          <p:cNvSpPr/>
          <p:nvPr/>
        </p:nvSpPr>
        <p:spPr>
          <a:xfrm>
            <a:off x="7224441" y="4042358"/>
            <a:ext cx="69056"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1</a:t>
            </a:r>
            <a:endParaRPr lang="en-US" sz="2400" dirty="0"/>
          </a:p>
        </p:txBody>
      </p:sp>
      <p:sp>
        <p:nvSpPr>
          <p:cNvPr id="7" name="Text 5"/>
          <p:cNvSpPr/>
          <p:nvPr/>
        </p:nvSpPr>
        <p:spPr>
          <a:xfrm>
            <a:off x="7521144" y="4001043"/>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Code Profiling</a:t>
            </a:r>
            <a:endParaRPr lang="en-US" sz="2400" dirty="0"/>
          </a:p>
        </p:txBody>
      </p:sp>
      <p:sp>
        <p:nvSpPr>
          <p:cNvPr id="8" name="Text 6"/>
          <p:cNvSpPr/>
          <p:nvPr/>
        </p:nvSpPr>
        <p:spPr>
          <a:xfrm>
            <a:off x="7521144" y="4278101"/>
            <a:ext cx="6420564"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Use tools to identify performance bottlenecks in your </a:t>
            </a:r>
          </a:p>
          <a:p>
            <a:pPr marL="0" indent="0">
              <a:buNone/>
            </a:pPr>
            <a:r>
              <a:rPr lang="en-US" dirty="0">
                <a:solidFill>
                  <a:srgbClr val="272525"/>
                </a:solidFill>
                <a:latin typeface="Montserrat" pitchFamily="34" charset="0"/>
                <a:ea typeface="Montserrat" pitchFamily="34" charset="-122"/>
                <a:cs typeface="Montserrat" pitchFamily="34" charset="-120"/>
              </a:rPr>
              <a:t>implementation.</a:t>
            </a:r>
            <a:endParaRPr lang="en-US" dirty="0"/>
          </a:p>
        </p:txBody>
      </p:sp>
      <p:sp>
        <p:nvSpPr>
          <p:cNvPr id="9" name="Shape 7"/>
          <p:cNvSpPr/>
          <p:nvPr/>
        </p:nvSpPr>
        <p:spPr>
          <a:xfrm>
            <a:off x="7137473" y="4965133"/>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10" name="Text 8"/>
          <p:cNvSpPr/>
          <p:nvPr/>
        </p:nvSpPr>
        <p:spPr>
          <a:xfrm>
            <a:off x="7221651" y="5006448"/>
            <a:ext cx="109180"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2</a:t>
            </a:r>
            <a:endParaRPr lang="en-US" sz="2400" dirty="0"/>
          </a:p>
        </p:txBody>
      </p:sp>
      <p:sp>
        <p:nvSpPr>
          <p:cNvPr id="11" name="Text 9"/>
          <p:cNvSpPr/>
          <p:nvPr/>
        </p:nvSpPr>
        <p:spPr>
          <a:xfrm>
            <a:off x="7538476" y="4965133"/>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Caching Strategies</a:t>
            </a:r>
            <a:endParaRPr lang="en-US" sz="2400" dirty="0"/>
          </a:p>
        </p:txBody>
      </p:sp>
      <p:sp>
        <p:nvSpPr>
          <p:cNvPr id="12" name="Text 10"/>
          <p:cNvSpPr/>
          <p:nvPr/>
        </p:nvSpPr>
        <p:spPr>
          <a:xfrm>
            <a:off x="7538476" y="5242191"/>
            <a:ext cx="6420564"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Implement intelligent caching to reduce redundant </a:t>
            </a:r>
          </a:p>
          <a:p>
            <a:pPr marL="0" indent="0">
              <a:buNone/>
            </a:pPr>
            <a:r>
              <a:rPr lang="en-US" dirty="0">
                <a:solidFill>
                  <a:srgbClr val="272525"/>
                </a:solidFill>
                <a:latin typeface="Montserrat" pitchFamily="34" charset="0"/>
                <a:ea typeface="Montserrat" pitchFamily="34" charset="-122"/>
                <a:cs typeface="Montserrat" pitchFamily="34" charset="-120"/>
              </a:rPr>
              <a:t>computations and database queries.</a:t>
            </a:r>
            <a:endParaRPr lang="en-US" dirty="0"/>
          </a:p>
        </p:txBody>
      </p:sp>
      <p:sp>
        <p:nvSpPr>
          <p:cNvPr id="13" name="Shape 11"/>
          <p:cNvSpPr/>
          <p:nvPr/>
        </p:nvSpPr>
        <p:spPr>
          <a:xfrm>
            <a:off x="7120142" y="5997609"/>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14" name="Text 12"/>
          <p:cNvSpPr/>
          <p:nvPr/>
        </p:nvSpPr>
        <p:spPr>
          <a:xfrm>
            <a:off x="7206343" y="6038923"/>
            <a:ext cx="105251"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3</a:t>
            </a:r>
            <a:endParaRPr lang="en-US" sz="2400" dirty="0"/>
          </a:p>
        </p:txBody>
      </p:sp>
      <p:sp>
        <p:nvSpPr>
          <p:cNvPr id="15" name="Text 13"/>
          <p:cNvSpPr/>
          <p:nvPr/>
        </p:nvSpPr>
        <p:spPr>
          <a:xfrm>
            <a:off x="7521144" y="5997609"/>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Efficient Retrieval</a:t>
            </a:r>
            <a:endParaRPr lang="en-US" sz="2400" dirty="0"/>
          </a:p>
        </p:txBody>
      </p:sp>
      <p:sp>
        <p:nvSpPr>
          <p:cNvPr id="16" name="Text 14"/>
          <p:cNvSpPr/>
          <p:nvPr/>
        </p:nvSpPr>
        <p:spPr>
          <a:xfrm>
            <a:off x="7521144" y="6274667"/>
            <a:ext cx="6420564" cy="197525"/>
          </a:xfrm>
          <a:prstGeom prst="rect">
            <a:avLst/>
          </a:prstGeom>
          <a:noFill/>
          <a:ln/>
        </p:spPr>
        <p:txBody>
          <a:bodyPr wrap="non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Utilize advanced algorithms like FAISS for fast similarity </a:t>
            </a:r>
          </a:p>
          <a:p>
            <a:pPr marL="0" indent="0">
              <a:buNone/>
            </a:pPr>
            <a:r>
              <a:rPr lang="en-US" dirty="0">
                <a:solidFill>
                  <a:srgbClr val="272525"/>
                </a:solidFill>
                <a:latin typeface="Montserrat" pitchFamily="34" charset="0"/>
                <a:ea typeface="Montserrat" pitchFamily="34" charset="-122"/>
                <a:cs typeface="Montserrat" pitchFamily="34" charset="-120"/>
              </a:rPr>
              <a:t>search in large datasets.</a:t>
            </a:r>
            <a:endParaRPr lang="en-US" dirty="0"/>
          </a:p>
        </p:txBody>
      </p:sp>
      <p:sp>
        <p:nvSpPr>
          <p:cNvPr id="17" name="Shape 15"/>
          <p:cNvSpPr/>
          <p:nvPr/>
        </p:nvSpPr>
        <p:spPr>
          <a:xfrm>
            <a:off x="7120141" y="7104141"/>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18" name="Text 16"/>
          <p:cNvSpPr/>
          <p:nvPr/>
        </p:nvSpPr>
        <p:spPr>
          <a:xfrm>
            <a:off x="7200032" y="7145455"/>
            <a:ext cx="117872"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4</a:t>
            </a:r>
            <a:endParaRPr lang="en-US" sz="2400" dirty="0"/>
          </a:p>
        </p:txBody>
      </p:sp>
      <p:sp>
        <p:nvSpPr>
          <p:cNvPr id="19" name="Text 17"/>
          <p:cNvSpPr/>
          <p:nvPr/>
        </p:nvSpPr>
        <p:spPr>
          <a:xfrm>
            <a:off x="7521144" y="7104141"/>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Model Optimization</a:t>
            </a:r>
            <a:endParaRPr lang="en-US" sz="2400" dirty="0"/>
          </a:p>
        </p:txBody>
      </p:sp>
      <p:sp>
        <p:nvSpPr>
          <p:cNvPr id="20" name="Text 18"/>
          <p:cNvSpPr/>
          <p:nvPr/>
        </p:nvSpPr>
        <p:spPr>
          <a:xfrm>
            <a:off x="7521144" y="7381199"/>
            <a:ext cx="6420564"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Explore techniques like quantization and pruning to </a:t>
            </a:r>
          </a:p>
          <a:p>
            <a:pPr marL="0" indent="0">
              <a:buNone/>
            </a:pPr>
            <a:r>
              <a:rPr lang="en-US" dirty="0">
                <a:solidFill>
                  <a:srgbClr val="272525"/>
                </a:solidFill>
                <a:latin typeface="Montserrat" pitchFamily="34" charset="0"/>
                <a:ea typeface="Montserrat" pitchFamily="34" charset="-122"/>
                <a:cs typeface="Montserrat" pitchFamily="34" charset="-120"/>
              </a:rPr>
              <a:t>optimize the language model's performance.</a:t>
            </a:r>
            <a:endParaRPr lang="en-US" dirty="0"/>
          </a:p>
        </p:txBody>
      </p:sp>
      <p:pic>
        <p:nvPicPr>
          <p:cNvPr id="21" name="Image 0" descr="preencoded.png"/>
          <p:cNvPicPr>
            <a:picLocks noChangeAspect="1"/>
          </p:cNvPicPr>
          <p:nvPr/>
        </p:nvPicPr>
        <p:blipFill>
          <a:blip r:embed="rId3"/>
          <a:stretch>
            <a:fillRect/>
          </a:stretch>
        </p:blipFill>
        <p:spPr>
          <a:xfrm>
            <a:off x="277655" y="3742857"/>
            <a:ext cx="6557554" cy="448674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2857" t="24373" b="22246"/>
          <a:stretch/>
        </p:blipFill>
        <p:spPr>
          <a:xfrm>
            <a:off x="10084526" y="2404422"/>
            <a:ext cx="4545874" cy="5825177"/>
          </a:xfrm>
          <a:prstGeom prst="rect">
            <a:avLst/>
          </a:prstGeom>
        </p:spPr>
      </p:pic>
      <p:sp>
        <p:nvSpPr>
          <p:cNvPr id="3" name="Text 0"/>
          <p:cNvSpPr/>
          <p:nvPr/>
        </p:nvSpPr>
        <p:spPr>
          <a:xfrm>
            <a:off x="757646" y="588764"/>
            <a:ext cx="6115850"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Future Directions and Advanced Techniques</a:t>
            </a:r>
            <a:endParaRPr lang="en-US" sz="4000" dirty="0"/>
          </a:p>
        </p:txBody>
      </p:sp>
      <p:sp>
        <p:nvSpPr>
          <p:cNvPr id="4" name="Text 1"/>
          <p:cNvSpPr/>
          <p:nvPr/>
        </p:nvSpPr>
        <p:spPr>
          <a:xfrm>
            <a:off x="757646" y="1059486"/>
            <a:ext cx="12723223" cy="79009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As you continue to develop and refine your RAG chatbot, there are numerous advanced techniques and future directions to explore. One promising area is the integration of more sophisticated retrieval mechanisms, such as multi-hop reasoning or knowledge graph-based retrieval. These approaches can enhance the system's ability to handle complex queries that require connecting multiple pieces of information.</a:t>
            </a:r>
            <a:endParaRPr lang="en-US" dirty="0"/>
          </a:p>
        </p:txBody>
      </p:sp>
      <p:sp>
        <p:nvSpPr>
          <p:cNvPr id="5" name="Text 2"/>
          <p:cNvSpPr/>
          <p:nvPr/>
        </p:nvSpPr>
        <p:spPr>
          <a:xfrm>
            <a:off x="757646" y="2238459"/>
            <a:ext cx="9104811" cy="79009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Another exciting direction is the incorporation of few-shot learning techniques, allowing the model to adapt to new domains or tasks with minimal additional training. Exploring ways to make RAG systems more interpretable and controllable is also crucial, especially for applications in sensitive domains. Finally, keep an eye on emerging research in areas like continual learning and meta-learning, which could potentially allow RAG systems to continuously improve and adapt over time without extensive retraining.</a:t>
            </a:r>
            <a:endParaRPr lang="en-US" dirty="0"/>
          </a:p>
        </p:txBody>
      </p:sp>
      <p:sp>
        <p:nvSpPr>
          <p:cNvPr id="7" name="Text 3"/>
          <p:cNvSpPr/>
          <p:nvPr/>
        </p:nvSpPr>
        <p:spPr>
          <a:xfrm>
            <a:off x="1228794" y="4492205"/>
            <a:ext cx="1624251" cy="203002"/>
          </a:xfrm>
          <a:prstGeom prst="rect">
            <a:avLst/>
          </a:prstGeom>
          <a:noFill/>
          <a:ln/>
        </p:spPr>
        <p:txBody>
          <a:bodyPr wrap="none" lIns="0" tIns="0" rIns="0" bIns="0" rtlCol="0" anchor="t"/>
          <a:lstStyle/>
          <a:p>
            <a:pPr marL="0" indent="0" algn="l">
              <a:lnSpc>
                <a:spcPts val="1550"/>
              </a:lnSpc>
              <a:buNone/>
            </a:pPr>
            <a:r>
              <a:rPr lang="en-US" b="1" dirty="0">
                <a:solidFill>
                  <a:srgbClr val="272525"/>
                </a:solidFill>
                <a:latin typeface="Barlow Bold" pitchFamily="34" charset="0"/>
                <a:ea typeface="Barlow Bold" pitchFamily="34" charset="-122"/>
                <a:cs typeface="Barlow Bold" pitchFamily="34" charset="-120"/>
              </a:rPr>
              <a:t>Advanced Retrieval</a:t>
            </a:r>
            <a:endParaRPr lang="en-US" dirty="0"/>
          </a:p>
        </p:txBody>
      </p:sp>
      <p:sp>
        <p:nvSpPr>
          <p:cNvPr id="8" name="Text 4"/>
          <p:cNvSpPr/>
          <p:nvPr/>
        </p:nvSpPr>
        <p:spPr>
          <a:xfrm>
            <a:off x="1228794" y="4813560"/>
            <a:ext cx="8280083"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Explore multi-hop reasoning and knowledge graph-based retrieval for </a:t>
            </a:r>
          </a:p>
          <a:p>
            <a:pPr marL="0" indent="0" algn="l">
              <a:buNone/>
            </a:pPr>
            <a:r>
              <a:rPr lang="en-US" dirty="0">
                <a:solidFill>
                  <a:srgbClr val="272525"/>
                </a:solidFill>
                <a:latin typeface="Montserrat" pitchFamily="34" charset="0"/>
                <a:ea typeface="Montserrat" pitchFamily="34" charset="-122"/>
                <a:cs typeface="Montserrat" pitchFamily="34" charset="-120"/>
              </a:rPr>
              <a:t>handling complex queries.</a:t>
            </a:r>
            <a:endParaRPr lang="en-US" dirty="0"/>
          </a:p>
        </p:txBody>
      </p:sp>
      <p:sp>
        <p:nvSpPr>
          <p:cNvPr id="10" name="Text 5"/>
          <p:cNvSpPr/>
          <p:nvPr/>
        </p:nvSpPr>
        <p:spPr>
          <a:xfrm>
            <a:off x="1228794" y="5472701"/>
            <a:ext cx="1624251" cy="203002"/>
          </a:xfrm>
          <a:prstGeom prst="rect">
            <a:avLst/>
          </a:prstGeom>
          <a:noFill/>
          <a:ln/>
        </p:spPr>
        <p:txBody>
          <a:bodyPr wrap="none" lIns="0" tIns="0" rIns="0" bIns="0" rtlCol="0" anchor="t"/>
          <a:lstStyle/>
          <a:p>
            <a:pPr marL="0" indent="0" algn="l">
              <a:lnSpc>
                <a:spcPts val="1550"/>
              </a:lnSpc>
              <a:buNone/>
            </a:pPr>
            <a:r>
              <a:rPr lang="en-US" b="1" dirty="0">
                <a:solidFill>
                  <a:srgbClr val="272525"/>
                </a:solidFill>
                <a:latin typeface="Barlow Bold" pitchFamily="34" charset="0"/>
                <a:ea typeface="Barlow Bold" pitchFamily="34" charset="-122"/>
                <a:cs typeface="Barlow Bold" pitchFamily="34" charset="-120"/>
              </a:rPr>
              <a:t>Adaptive Learning</a:t>
            </a:r>
            <a:endParaRPr lang="en-US" dirty="0"/>
          </a:p>
        </p:txBody>
      </p:sp>
      <p:sp>
        <p:nvSpPr>
          <p:cNvPr id="11" name="Text 6"/>
          <p:cNvSpPr/>
          <p:nvPr/>
        </p:nvSpPr>
        <p:spPr>
          <a:xfrm>
            <a:off x="1228794" y="5749759"/>
            <a:ext cx="8280083"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Implement few-shot learning techniques for quick adaptation to </a:t>
            </a:r>
          </a:p>
          <a:p>
            <a:pPr marL="0" indent="0" algn="l">
              <a:buNone/>
            </a:pPr>
            <a:r>
              <a:rPr lang="en-US" dirty="0">
                <a:solidFill>
                  <a:srgbClr val="272525"/>
                </a:solidFill>
                <a:latin typeface="Montserrat" pitchFamily="34" charset="0"/>
                <a:ea typeface="Montserrat" pitchFamily="34" charset="-122"/>
                <a:cs typeface="Montserrat" pitchFamily="34" charset="-120"/>
              </a:rPr>
              <a:t>new domains or tasks.</a:t>
            </a:r>
            <a:endParaRPr lang="en-US" dirty="0"/>
          </a:p>
        </p:txBody>
      </p:sp>
      <p:sp>
        <p:nvSpPr>
          <p:cNvPr id="13" name="Text 7"/>
          <p:cNvSpPr/>
          <p:nvPr/>
        </p:nvSpPr>
        <p:spPr>
          <a:xfrm>
            <a:off x="1228794" y="6435347"/>
            <a:ext cx="1673662" cy="203002"/>
          </a:xfrm>
          <a:prstGeom prst="rect">
            <a:avLst/>
          </a:prstGeom>
          <a:noFill/>
          <a:ln/>
        </p:spPr>
        <p:txBody>
          <a:bodyPr wrap="none" lIns="0" tIns="0" rIns="0" bIns="0" rtlCol="0" anchor="t"/>
          <a:lstStyle/>
          <a:p>
            <a:pPr marL="0" indent="0" algn="l">
              <a:lnSpc>
                <a:spcPts val="1550"/>
              </a:lnSpc>
              <a:buNone/>
            </a:pPr>
            <a:r>
              <a:rPr lang="en-US" b="1" dirty="0">
                <a:solidFill>
                  <a:srgbClr val="272525"/>
                </a:solidFill>
                <a:latin typeface="Barlow Bold" pitchFamily="34" charset="0"/>
                <a:ea typeface="Barlow Bold" pitchFamily="34" charset="-122"/>
                <a:cs typeface="Barlow Bold" pitchFamily="34" charset="-120"/>
              </a:rPr>
              <a:t>Continual Improvement</a:t>
            </a:r>
            <a:endParaRPr lang="en-US" dirty="0"/>
          </a:p>
        </p:txBody>
      </p:sp>
      <p:sp>
        <p:nvSpPr>
          <p:cNvPr id="14" name="Text 8"/>
          <p:cNvSpPr/>
          <p:nvPr/>
        </p:nvSpPr>
        <p:spPr>
          <a:xfrm>
            <a:off x="1228794" y="6712406"/>
            <a:ext cx="8280083"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Investigate continual learning and meta-learning for ongoing system </a:t>
            </a:r>
          </a:p>
          <a:p>
            <a:pPr marL="0" indent="0" algn="l">
              <a:buNone/>
            </a:pPr>
            <a:r>
              <a:rPr lang="en-US" dirty="0">
                <a:solidFill>
                  <a:srgbClr val="272525"/>
                </a:solidFill>
                <a:latin typeface="Montserrat" pitchFamily="34" charset="0"/>
                <a:ea typeface="Montserrat" pitchFamily="34" charset="-122"/>
                <a:cs typeface="Montserrat" pitchFamily="34" charset="-120"/>
              </a:rPr>
              <a:t>enhancement.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9372" y="892254"/>
            <a:ext cx="7765256" cy="1295876"/>
          </a:xfrm>
          <a:prstGeom prst="rect">
            <a:avLst/>
          </a:prstGeom>
          <a:noFill/>
          <a:ln/>
        </p:spPr>
        <p:txBody>
          <a:bodyPr wrap="square" lIns="0" tIns="0" rIns="0" bIns="0" rtlCol="0" anchor="t"/>
          <a:lstStyle/>
          <a:p>
            <a:pPr marL="0" indent="0">
              <a:lnSpc>
                <a:spcPts val="5100"/>
              </a:lnSpc>
              <a:buNone/>
            </a:pPr>
            <a:r>
              <a:rPr lang="en-US" sz="4000" b="1" dirty="0">
                <a:solidFill>
                  <a:srgbClr val="7068F4"/>
                </a:solidFill>
                <a:latin typeface="Barlow Bold" pitchFamily="34" charset="0"/>
                <a:ea typeface="Barlow Bold" pitchFamily="34" charset="-122"/>
                <a:cs typeface="Barlow Bold" pitchFamily="34" charset="-120"/>
              </a:rPr>
              <a:t>Understanding Retrieval Mechanisms</a:t>
            </a:r>
            <a:endParaRPr lang="en-US" sz="4000" dirty="0"/>
          </a:p>
        </p:txBody>
      </p:sp>
      <p:sp>
        <p:nvSpPr>
          <p:cNvPr id="4" name="Text 1"/>
          <p:cNvSpPr/>
          <p:nvPr/>
        </p:nvSpPr>
        <p:spPr>
          <a:xfrm>
            <a:off x="689372" y="2188130"/>
            <a:ext cx="7765256" cy="1260158"/>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Retrieval mechanisms form the backbone of RAG systems, acting as the intelligent search engine that fetches relevant information. These mechanisms employ sophisticated algorithms to efficiently sift through large datasets and extract pertinent content based on user queries.</a:t>
            </a:r>
            <a:endParaRPr lang="en-US" dirty="0"/>
          </a:p>
        </p:txBody>
      </p:sp>
      <p:sp>
        <p:nvSpPr>
          <p:cNvPr id="5" name="Text 2"/>
          <p:cNvSpPr/>
          <p:nvPr/>
        </p:nvSpPr>
        <p:spPr>
          <a:xfrm>
            <a:off x="689372" y="3669863"/>
            <a:ext cx="7765256" cy="1890236"/>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Key techniques include vector space models, which represent documents and queries as vectors in high-dimensional space, enabling similarity calculations. Probabilistic models estimate the likelihood of a document's relevance based on statistical principles. Advanced methods like BM25 (Best Matching 25) and its variants offer robust performance by considering term frequency, inverse document frequency, and document length normalization.</a:t>
            </a:r>
            <a:endParaRPr lang="en-US" dirty="0"/>
          </a:p>
        </p:txBody>
      </p:sp>
      <p:sp>
        <p:nvSpPr>
          <p:cNvPr id="6" name="Text 3"/>
          <p:cNvSpPr/>
          <p:nvPr/>
        </p:nvSpPr>
        <p:spPr>
          <a:xfrm>
            <a:off x="689372" y="5781674"/>
            <a:ext cx="7765256" cy="1260158"/>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Neural Information Retrieval leverages deep learning models to capture semantic relationships and improve retrieval accuracy. By analyzing the meaning behind words and phrases, these models can identify more relevant documents, even when the search query is phrased differently.</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8397" y="534813"/>
            <a:ext cx="6068139" cy="547330"/>
          </a:xfrm>
          <a:prstGeom prst="rect">
            <a:avLst/>
          </a:prstGeom>
          <a:noFill/>
          <a:ln/>
        </p:spPr>
        <p:txBody>
          <a:bodyPr wrap="none" lIns="0" tIns="0" rIns="0" bIns="0" rtlCol="0" anchor="t"/>
          <a:lstStyle/>
          <a:p>
            <a:pPr marL="0" indent="0">
              <a:lnSpc>
                <a:spcPts val="4300"/>
              </a:lnSpc>
              <a:buNone/>
            </a:pPr>
            <a:r>
              <a:rPr lang="en-US" sz="4000" b="1" dirty="0">
                <a:solidFill>
                  <a:srgbClr val="7068F4"/>
                </a:solidFill>
                <a:latin typeface="Barlow Bold" pitchFamily="34" charset="0"/>
                <a:ea typeface="Barlow Bold" pitchFamily="34" charset="-122"/>
                <a:cs typeface="Barlow Bold" pitchFamily="34" charset="-120"/>
              </a:rPr>
              <a:t>Advanced Retrieval Techniques</a:t>
            </a:r>
            <a:endParaRPr lang="en-US" sz="4000" dirty="0"/>
          </a:p>
        </p:txBody>
      </p:sp>
      <p:sp>
        <p:nvSpPr>
          <p:cNvPr id="4" name="Text 1"/>
          <p:cNvSpPr/>
          <p:nvPr/>
        </p:nvSpPr>
        <p:spPr>
          <a:xfrm>
            <a:off x="768165" y="1146860"/>
            <a:ext cx="7979093" cy="1064895"/>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Modern retrieval systems often incorporate more advanced techniques to enhance accuracy and efficiency. Dense retrieval methods, such as BERT-based models, leverage contextual embeddings to capture semantic relationships between queries and documents. These models can understand nuances and synonyms, improving retrieval performance on complex queries.</a:t>
            </a:r>
            <a:endParaRPr lang="en-US" dirty="0"/>
          </a:p>
        </p:txBody>
      </p:sp>
      <p:sp>
        <p:nvSpPr>
          <p:cNvPr id="5" name="Text 2"/>
          <p:cNvSpPr/>
          <p:nvPr/>
        </p:nvSpPr>
        <p:spPr>
          <a:xfrm>
            <a:off x="768165" y="2945709"/>
            <a:ext cx="7979093" cy="1064895"/>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Another cutting-edge approach is hybrid retrieval, which combines traditional lexical methods with neural techniques. This fusion allows systems to benefit from both the interpretability of classic algorithms and the semantic understanding of neural models, resulting in more robust and versatile retrieval capabilities.</a:t>
            </a:r>
            <a:endParaRPr lang="en-US" dirty="0"/>
          </a:p>
        </p:txBody>
      </p:sp>
      <p:sp>
        <p:nvSpPr>
          <p:cNvPr id="6" name="Text 3"/>
          <p:cNvSpPr/>
          <p:nvPr/>
        </p:nvSpPr>
        <p:spPr>
          <a:xfrm>
            <a:off x="768165" y="4607755"/>
            <a:ext cx="2189678" cy="273606"/>
          </a:xfrm>
          <a:prstGeom prst="rect">
            <a:avLst/>
          </a:prstGeom>
          <a:noFill/>
          <a:ln/>
        </p:spPr>
        <p:txBody>
          <a:bodyPr wrap="none" lIns="0" tIns="0" rIns="0" bIns="0" rtlCol="0" anchor="t"/>
          <a:lstStyle/>
          <a:p>
            <a:pPr marL="0" indent="0">
              <a:lnSpc>
                <a:spcPts val="2150"/>
              </a:lnSpc>
              <a:buNone/>
            </a:pPr>
            <a:r>
              <a:rPr lang="en-US" sz="2400" b="1" dirty="0">
                <a:solidFill>
                  <a:srgbClr val="7068F4"/>
                </a:solidFill>
                <a:latin typeface="Barlow Bold" pitchFamily="34" charset="0"/>
                <a:ea typeface="Barlow Bold" pitchFamily="34" charset="-122"/>
                <a:cs typeface="Barlow Bold" pitchFamily="34" charset="-120"/>
              </a:rPr>
              <a:t>Dense Retrieval</a:t>
            </a:r>
            <a:endParaRPr lang="en-US" sz="2400" dirty="0"/>
          </a:p>
        </p:txBody>
      </p:sp>
      <p:sp>
        <p:nvSpPr>
          <p:cNvPr id="7" name="Text 4"/>
          <p:cNvSpPr/>
          <p:nvPr/>
        </p:nvSpPr>
        <p:spPr>
          <a:xfrm>
            <a:off x="768165" y="5047691"/>
            <a:ext cx="2388632" cy="1863566"/>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Utilizes deep learning models to create dense vector representations of queries and documents, enabling more nuanced matching based on semantic similarity.</a:t>
            </a:r>
            <a:endParaRPr lang="en-US" dirty="0"/>
          </a:p>
        </p:txBody>
      </p:sp>
      <p:sp>
        <p:nvSpPr>
          <p:cNvPr id="8" name="Text 5"/>
          <p:cNvSpPr/>
          <p:nvPr/>
        </p:nvSpPr>
        <p:spPr>
          <a:xfrm>
            <a:off x="3570420" y="4607755"/>
            <a:ext cx="2189678" cy="273606"/>
          </a:xfrm>
          <a:prstGeom prst="rect">
            <a:avLst/>
          </a:prstGeom>
          <a:noFill/>
          <a:ln/>
        </p:spPr>
        <p:txBody>
          <a:bodyPr wrap="none" lIns="0" tIns="0" rIns="0" bIns="0" rtlCol="0" anchor="t"/>
          <a:lstStyle/>
          <a:p>
            <a:pPr marL="0" indent="0">
              <a:lnSpc>
                <a:spcPts val="2150"/>
              </a:lnSpc>
              <a:buNone/>
            </a:pPr>
            <a:r>
              <a:rPr lang="en-US" sz="2400" b="1" dirty="0">
                <a:solidFill>
                  <a:srgbClr val="7068F4"/>
                </a:solidFill>
                <a:latin typeface="Barlow Bold" pitchFamily="34" charset="0"/>
                <a:ea typeface="Barlow Bold" pitchFamily="34" charset="-122"/>
                <a:cs typeface="Barlow Bold" pitchFamily="34" charset="-120"/>
              </a:rPr>
              <a:t>Hybrid Retrieval</a:t>
            </a:r>
            <a:endParaRPr lang="en-US" sz="2400" dirty="0"/>
          </a:p>
        </p:txBody>
      </p:sp>
      <p:sp>
        <p:nvSpPr>
          <p:cNvPr id="9" name="Text 6"/>
          <p:cNvSpPr/>
          <p:nvPr/>
        </p:nvSpPr>
        <p:spPr>
          <a:xfrm>
            <a:off x="3570420" y="5047691"/>
            <a:ext cx="2388632" cy="1863566"/>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Combines traditional lexical methods with neural techniques to leverage the strengths of both approaches, offering improved performance across diverse query types.</a:t>
            </a:r>
            <a:endParaRPr lang="en-US" dirty="0"/>
          </a:p>
        </p:txBody>
      </p:sp>
      <p:sp>
        <p:nvSpPr>
          <p:cNvPr id="10" name="Text 7"/>
          <p:cNvSpPr/>
          <p:nvPr/>
        </p:nvSpPr>
        <p:spPr>
          <a:xfrm>
            <a:off x="6372675" y="4607755"/>
            <a:ext cx="2189678" cy="273606"/>
          </a:xfrm>
          <a:prstGeom prst="rect">
            <a:avLst/>
          </a:prstGeom>
          <a:noFill/>
          <a:ln/>
        </p:spPr>
        <p:txBody>
          <a:bodyPr wrap="none" lIns="0" tIns="0" rIns="0" bIns="0" rtlCol="0" anchor="t"/>
          <a:lstStyle/>
          <a:p>
            <a:pPr marL="0" indent="0">
              <a:lnSpc>
                <a:spcPts val="2150"/>
              </a:lnSpc>
              <a:buNone/>
            </a:pPr>
            <a:r>
              <a:rPr lang="en-US" sz="2400" b="1" dirty="0">
                <a:solidFill>
                  <a:srgbClr val="7068F4"/>
                </a:solidFill>
                <a:latin typeface="Barlow Bold" pitchFamily="34" charset="0"/>
                <a:ea typeface="Barlow Bold" pitchFamily="34" charset="-122"/>
                <a:cs typeface="Barlow Bold" pitchFamily="34" charset="-120"/>
              </a:rPr>
              <a:t>Query Expansion</a:t>
            </a:r>
            <a:endParaRPr lang="en-US" sz="2400" dirty="0"/>
          </a:p>
        </p:txBody>
      </p:sp>
      <p:sp>
        <p:nvSpPr>
          <p:cNvPr id="11" name="Text 8"/>
          <p:cNvSpPr/>
          <p:nvPr/>
        </p:nvSpPr>
        <p:spPr>
          <a:xfrm>
            <a:off x="6372675" y="5047691"/>
            <a:ext cx="2388632" cy="1597343"/>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Enhances the original query with related terms or concepts to improve recall, often using techniques like relevance feedback or word embeddings.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16667" b="18286"/>
          <a:stretch/>
        </p:blipFill>
        <p:spPr>
          <a:xfrm>
            <a:off x="9326726" y="3030583"/>
            <a:ext cx="5303673" cy="5174831"/>
          </a:xfrm>
          <a:prstGeom prst="rect">
            <a:avLst/>
          </a:prstGeom>
        </p:spPr>
      </p:pic>
      <p:sp>
        <p:nvSpPr>
          <p:cNvPr id="3" name="Text 0"/>
          <p:cNvSpPr/>
          <p:nvPr/>
        </p:nvSpPr>
        <p:spPr>
          <a:xfrm>
            <a:off x="637223" y="552330"/>
            <a:ext cx="5335191" cy="465892"/>
          </a:xfrm>
          <a:prstGeom prst="rect">
            <a:avLst/>
          </a:prstGeom>
          <a:noFill/>
          <a:ln/>
        </p:spPr>
        <p:txBody>
          <a:bodyPr wrap="none" lIns="0" tIns="0" rIns="0" bIns="0" rtlCol="0" anchor="t"/>
          <a:lstStyle/>
          <a:p>
            <a:pPr marL="0" indent="0">
              <a:lnSpc>
                <a:spcPts val="3650"/>
              </a:lnSpc>
              <a:buNone/>
            </a:pPr>
            <a:r>
              <a:rPr lang="en-US" sz="4000" b="1" dirty="0">
                <a:solidFill>
                  <a:srgbClr val="7068F4"/>
                </a:solidFill>
                <a:latin typeface="Barlow Bold" pitchFamily="34" charset="0"/>
                <a:ea typeface="Barlow Bold" pitchFamily="34" charset="-122"/>
                <a:cs typeface="Barlow Bold" pitchFamily="34" charset="-120"/>
              </a:rPr>
              <a:t>Generation Models: An Overview</a:t>
            </a:r>
            <a:endParaRPr lang="en-US" sz="4000" dirty="0"/>
          </a:p>
        </p:txBody>
      </p:sp>
      <p:sp>
        <p:nvSpPr>
          <p:cNvPr id="4" name="Text 1"/>
          <p:cNvSpPr/>
          <p:nvPr/>
        </p:nvSpPr>
        <p:spPr>
          <a:xfrm>
            <a:off x="637222" y="1103113"/>
            <a:ext cx="13078777" cy="680085"/>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Generation models are the powerhouse of RAG systems, responsible for synthesizing coherent and contextually appropriate responses. These models, primarily based on transformer architectures, have revolutionized natural language processing with their ability to understand and generate human-like text.</a:t>
            </a:r>
            <a:endParaRPr lang="en-US" dirty="0"/>
          </a:p>
        </p:txBody>
      </p:sp>
      <p:sp>
        <p:nvSpPr>
          <p:cNvPr id="5" name="Text 2"/>
          <p:cNvSpPr/>
          <p:nvPr/>
        </p:nvSpPr>
        <p:spPr>
          <a:xfrm>
            <a:off x="637222" y="1997204"/>
            <a:ext cx="12961211" cy="680085"/>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The most prominent examples include GPT (Generative Pre-trained Transformer) models, BERT (Bidirectional Encoder Representations from Transformers), and their variants. These models are pre-trained on vast amounts of text data, allowing them to capture intricate patterns of language and generate fluent, contextually relevant text.</a:t>
            </a:r>
            <a:endParaRPr lang="en-US" dirty="0"/>
          </a:p>
        </p:txBody>
      </p:sp>
      <p:sp>
        <p:nvSpPr>
          <p:cNvPr id="6" name="Shape 3"/>
          <p:cNvSpPr/>
          <p:nvPr/>
        </p:nvSpPr>
        <p:spPr>
          <a:xfrm>
            <a:off x="820103" y="3193563"/>
            <a:ext cx="8152686" cy="1054298"/>
          </a:xfrm>
          <a:prstGeom prst="roundRect">
            <a:avLst>
              <a:gd name="adj" fmla="val 12091"/>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7" name="Text 4"/>
          <p:cNvSpPr/>
          <p:nvPr/>
        </p:nvSpPr>
        <p:spPr>
          <a:xfrm>
            <a:off x="961669" y="3335129"/>
            <a:ext cx="1863685" cy="232886"/>
          </a:xfrm>
          <a:prstGeom prst="rect">
            <a:avLst/>
          </a:prstGeom>
          <a:noFill/>
          <a:ln/>
        </p:spPr>
        <p:txBody>
          <a:bodyPr wrap="none" lIns="0" tIns="0" rIns="0" bIns="0" rtlCol="0" anchor="t"/>
          <a:lstStyle/>
          <a:p>
            <a:pPr marL="0" indent="0">
              <a:lnSpc>
                <a:spcPts val="1800"/>
              </a:lnSpc>
              <a:buNone/>
            </a:pPr>
            <a:r>
              <a:rPr lang="en-US" sz="2400" b="1" dirty="0">
                <a:solidFill>
                  <a:srgbClr val="272525"/>
                </a:solidFill>
                <a:latin typeface="Barlow Bold" pitchFamily="34" charset="0"/>
                <a:ea typeface="Barlow Bold" pitchFamily="34" charset="-122"/>
                <a:cs typeface="Barlow Bold" pitchFamily="34" charset="-120"/>
              </a:rPr>
              <a:t>GPT Models</a:t>
            </a:r>
            <a:endParaRPr lang="en-US" sz="2400" dirty="0"/>
          </a:p>
        </p:txBody>
      </p:sp>
      <p:sp>
        <p:nvSpPr>
          <p:cNvPr id="8" name="Text 5"/>
          <p:cNvSpPr/>
          <p:nvPr/>
        </p:nvSpPr>
        <p:spPr>
          <a:xfrm>
            <a:off x="961669" y="3652906"/>
            <a:ext cx="7869555" cy="453390"/>
          </a:xfrm>
          <a:prstGeom prst="rect">
            <a:avLst/>
          </a:prstGeom>
          <a:noFill/>
          <a:ln/>
        </p:spPr>
        <p:txBody>
          <a:bodyPr wrap="square" lIns="0" tIns="0" rIns="0" bIns="0" rtlCol="0" anchor="t"/>
          <a:lstStyle/>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Unidirectional models that excel in text generation tasks, capable of producing coherent and contextually relevant responses.</a:t>
            </a:r>
            <a:endParaRPr lang="en-US" dirty="0"/>
          </a:p>
        </p:txBody>
      </p:sp>
      <p:sp>
        <p:nvSpPr>
          <p:cNvPr id="9" name="Shape 6"/>
          <p:cNvSpPr/>
          <p:nvPr/>
        </p:nvSpPr>
        <p:spPr>
          <a:xfrm>
            <a:off x="820103" y="4389427"/>
            <a:ext cx="8152686" cy="1054298"/>
          </a:xfrm>
          <a:prstGeom prst="roundRect">
            <a:avLst>
              <a:gd name="adj" fmla="val 12091"/>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10" name="Text 7"/>
          <p:cNvSpPr/>
          <p:nvPr/>
        </p:nvSpPr>
        <p:spPr>
          <a:xfrm>
            <a:off x="961669" y="4530992"/>
            <a:ext cx="1863685" cy="232886"/>
          </a:xfrm>
          <a:prstGeom prst="rect">
            <a:avLst/>
          </a:prstGeom>
          <a:noFill/>
          <a:ln/>
        </p:spPr>
        <p:txBody>
          <a:bodyPr wrap="none" lIns="0" tIns="0" rIns="0" bIns="0" rtlCol="0" anchor="t"/>
          <a:lstStyle/>
          <a:p>
            <a:pPr marL="0" indent="0">
              <a:lnSpc>
                <a:spcPts val="1800"/>
              </a:lnSpc>
              <a:buNone/>
            </a:pPr>
            <a:r>
              <a:rPr lang="en-US" sz="2400" b="1" dirty="0">
                <a:solidFill>
                  <a:srgbClr val="272525"/>
                </a:solidFill>
                <a:latin typeface="Barlow Bold" pitchFamily="34" charset="0"/>
                <a:ea typeface="Barlow Bold" pitchFamily="34" charset="-122"/>
                <a:cs typeface="Barlow Bold" pitchFamily="34" charset="-120"/>
              </a:rPr>
              <a:t>BERT Models</a:t>
            </a:r>
            <a:endParaRPr lang="en-US" sz="2400" dirty="0"/>
          </a:p>
        </p:txBody>
      </p:sp>
      <p:sp>
        <p:nvSpPr>
          <p:cNvPr id="11" name="Text 8"/>
          <p:cNvSpPr/>
          <p:nvPr/>
        </p:nvSpPr>
        <p:spPr>
          <a:xfrm>
            <a:off x="961669" y="4848770"/>
            <a:ext cx="7869555" cy="453390"/>
          </a:xfrm>
          <a:prstGeom prst="rect">
            <a:avLst/>
          </a:prstGeom>
          <a:noFill/>
          <a:ln/>
        </p:spPr>
        <p:txBody>
          <a:bodyPr wrap="square" lIns="0" tIns="0" rIns="0" bIns="0" rtlCol="0" anchor="t"/>
          <a:lstStyle/>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Bidirectional models that understand context from both directions, particularly useful for tasks like question answering and text classification.</a:t>
            </a:r>
            <a:endParaRPr lang="en-US" dirty="0"/>
          </a:p>
        </p:txBody>
      </p:sp>
      <p:sp>
        <p:nvSpPr>
          <p:cNvPr id="12" name="Shape 9"/>
          <p:cNvSpPr/>
          <p:nvPr/>
        </p:nvSpPr>
        <p:spPr>
          <a:xfrm>
            <a:off x="820103" y="5585291"/>
            <a:ext cx="8152686" cy="1054298"/>
          </a:xfrm>
          <a:prstGeom prst="roundRect">
            <a:avLst>
              <a:gd name="adj" fmla="val 12091"/>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13" name="Text 10"/>
          <p:cNvSpPr/>
          <p:nvPr/>
        </p:nvSpPr>
        <p:spPr>
          <a:xfrm>
            <a:off x="961669" y="5726856"/>
            <a:ext cx="3223141" cy="232886"/>
          </a:xfrm>
          <a:prstGeom prst="rect">
            <a:avLst/>
          </a:prstGeom>
          <a:noFill/>
          <a:ln/>
        </p:spPr>
        <p:txBody>
          <a:bodyPr wrap="none" lIns="0" tIns="0" rIns="0" bIns="0" rtlCol="0" anchor="t"/>
          <a:lstStyle/>
          <a:p>
            <a:pPr marL="0" indent="0">
              <a:lnSpc>
                <a:spcPts val="1800"/>
              </a:lnSpc>
              <a:buNone/>
            </a:pPr>
            <a:r>
              <a:rPr lang="en-US" sz="2400" b="1" dirty="0">
                <a:solidFill>
                  <a:srgbClr val="272525"/>
                </a:solidFill>
                <a:latin typeface="Barlow Bold" pitchFamily="34" charset="0"/>
                <a:ea typeface="Barlow Bold" pitchFamily="34" charset="-122"/>
                <a:cs typeface="Barlow Bold" pitchFamily="34" charset="-120"/>
              </a:rPr>
              <a:t>T5 (Text-to-Text Transfer Transformer)</a:t>
            </a:r>
            <a:endParaRPr lang="en-US" sz="2400" dirty="0"/>
          </a:p>
        </p:txBody>
      </p:sp>
      <p:sp>
        <p:nvSpPr>
          <p:cNvPr id="14" name="Text 11"/>
          <p:cNvSpPr/>
          <p:nvPr/>
        </p:nvSpPr>
        <p:spPr>
          <a:xfrm>
            <a:off x="961669" y="6044634"/>
            <a:ext cx="7869555" cy="453390"/>
          </a:xfrm>
          <a:prstGeom prst="rect">
            <a:avLst/>
          </a:prstGeom>
          <a:noFill/>
          <a:ln/>
        </p:spPr>
        <p:txBody>
          <a:bodyPr wrap="square" lIns="0" tIns="0" rIns="0" bIns="0" rtlCol="0" anchor="t"/>
          <a:lstStyle/>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A versatile model that frames all NLP tasks as text-to-text problems, offering flexibility in handling various generation tasks.</a:t>
            </a:r>
            <a:endParaRPr lang="en-US" dirty="0"/>
          </a:p>
        </p:txBody>
      </p:sp>
      <p:sp>
        <p:nvSpPr>
          <p:cNvPr id="15" name="Shape 12"/>
          <p:cNvSpPr/>
          <p:nvPr/>
        </p:nvSpPr>
        <p:spPr>
          <a:xfrm>
            <a:off x="820103" y="6781155"/>
            <a:ext cx="8152686" cy="1054298"/>
          </a:xfrm>
          <a:prstGeom prst="roundRect">
            <a:avLst>
              <a:gd name="adj" fmla="val 12091"/>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16" name="Text 13"/>
          <p:cNvSpPr/>
          <p:nvPr/>
        </p:nvSpPr>
        <p:spPr>
          <a:xfrm>
            <a:off x="961669" y="6922720"/>
            <a:ext cx="4605695" cy="232886"/>
          </a:xfrm>
          <a:prstGeom prst="rect">
            <a:avLst/>
          </a:prstGeom>
          <a:noFill/>
          <a:ln/>
        </p:spPr>
        <p:txBody>
          <a:bodyPr wrap="none" lIns="0" tIns="0" rIns="0" bIns="0" rtlCol="0" anchor="t"/>
          <a:lstStyle/>
          <a:p>
            <a:pPr marL="0" indent="0">
              <a:lnSpc>
                <a:spcPts val="1800"/>
              </a:lnSpc>
              <a:buNone/>
            </a:pPr>
            <a:r>
              <a:rPr lang="en-US" sz="2400" b="1" dirty="0">
                <a:solidFill>
                  <a:srgbClr val="272525"/>
                </a:solidFill>
                <a:latin typeface="Barlow Bold" pitchFamily="34" charset="0"/>
                <a:ea typeface="Barlow Bold" pitchFamily="34" charset="-122"/>
                <a:cs typeface="Barlow Bold" pitchFamily="34" charset="-120"/>
              </a:rPr>
              <a:t>BART (Bidirectional and Auto-Regressive Transformers)</a:t>
            </a:r>
            <a:endParaRPr lang="en-US" sz="2400" dirty="0"/>
          </a:p>
        </p:txBody>
      </p:sp>
      <p:sp>
        <p:nvSpPr>
          <p:cNvPr id="17" name="Text 14"/>
          <p:cNvSpPr/>
          <p:nvPr/>
        </p:nvSpPr>
        <p:spPr>
          <a:xfrm>
            <a:off x="961669" y="7240498"/>
            <a:ext cx="7869555" cy="453390"/>
          </a:xfrm>
          <a:prstGeom prst="rect">
            <a:avLst/>
          </a:prstGeom>
          <a:noFill/>
          <a:ln/>
        </p:spPr>
        <p:txBody>
          <a:bodyPr wrap="square" lIns="0" tIns="0" rIns="0" bIns="0" rtlCol="0" anchor="t"/>
          <a:lstStyle/>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Combines the bidirectional encoding of BERT with the auto-regressive decoding of GPT, suitable for both understanding and generation tasks.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19167" b="19757"/>
          <a:stretch/>
        </p:blipFill>
        <p:spPr>
          <a:xfrm>
            <a:off x="23754" y="3497580"/>
            <a:ext cx="5184522" cy="4749778"/>
          </a:xfrm>
          <a:prstGeom prst="rect">
            <a:avLst/>
          </a:prstGeom>
        </p:spPr>
      </p:pic>
      <p:sp>
        <p:nvSpPr>
          <p:cNvPr id="3" name="Text 0"/>
          <p:cNvSpPr/>
          <p:nvPr/>
        </p:nvSpPr>
        <p:spPr>
          <a:xfrm>
            <a:off x="822424" y="562723"/>
            <a:ext cx="5863233" cy="541377"/>
          </a:xfrm>
          <a:prstGeom prst="rect">
            <a:avLst/>
          </a:prstGeom>
          <a:noFill/>
          <a:ln/>
        </p:spPr>
        <p:txBody>
          <a:bodyPr wrap="none" lIns="0" tIns="0" rIns="0" bIns="0" rtlCol="0" anchor="t"/>
          <a:lstStyle/>
          <a:p>
            <a:pPr marL="0" indent="0">
              <a:lnSpc>
                <a:spcPts val="4250"/>
              </a:lnSpc>
              <a:buNone/>
            </a:pPr>
            <a:r>
              <a:rPr lang="en-US" sz="4000" b="1" dirty="0">
                <a:solidFill>
                  <a:srgbClr val="7068F4"/>
                </a:solidFill>
                <a:latin typeface="Barlow Bold" pitchFamily="34" charset="0"/>
                <a:ea typeface="Barlow Bold" pitchFamily="34" charset="-122"/>
                <a:cs typeface="Barlow Bold" pitchFamily="34" charset="-120"/>
              </a:rPr>
              <a:t>Fine-tuning Generation Models</a:t>
            </a:r>
            <a:endParaRPr lang="en-US" sz="4000" dirty="0"/>
          </a:p>
        </p:txBody>
      </p:sp>
      <p:sp>
        <p:nvSpPr>
          <p:cNvPr id="4" name="Text 1"/>
          <p:cNvSpPr/>
          <p:nvPr/>
        </p:nvSpPr>
        <p:spPr>
          <a:xfrm>
            <a:off x="822424" y="1175283"/>
            <a:ext cx="13295471" cy="789742"/>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Fine-tuning is a crucial step in adapting pre-trained language models to specific tasks or domains. This process involves further training the model on a smaller, task-specific dataset, allowing it to learn the nuances and patterns relevant to the target application.</a:t>
            </a:r>
            <a:endParaRPr lang="en-US" dirty="0"/>
          </a:p>
        </p:txBody>
      </p:sp>
      <p:sp>
        <p:nvSpPr>
          <p:cNvPr id="5" name="Text 2"/>
          <p:cNvSpPr/>
          <p:nvPr/>
        </p:nvSpPr>
        <p:spPr>
          <a:xfrm>
            <a:off x="822425" y="2097432"/>
            <a:ext cx="13295470" cy="1052989"/>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For RAG systems, fine-tuning can significantly improve the quality and relevance of generated responses. Techniques like prefix tuning and prompt engineering can be employed to guide the model's behavior without the need for extensive retraining. These methods allow for more efficient adaptation of large language models to specialized tasks.</a:t>
            </a:r>
            <a:endParaRPr lang="en-US" dirty="0"/>
          </a:p>
        </p:txBody>
      </p:sp>
      <p:sp>
        <p:nvSpPr>
          <p:cNvPr id="6" name="Shape 3"/>
          <p:cNvSpPr/>
          <p:nvPr/>
        </p:nvSpPr>
        <p:spPr>
          <a:xfrm>
            <a:off x="5788104" y="5261907"/>
            <a:ext cx="7991951" cy="22860"/>
          </a:xfrm>
          <a:prstGeom prst="roundRect">
            <a:avLst>
              <a:gd name="adj" fmla="val 648000"/>
            </a:avLst>
          </a:prstGeom>
          <a:solidFill>
            <a:srgbClr val="C1C3D0"/>
          </a:solidFill>
          <a:ln/>
        </p:spPr>
        <p:txBody>
          <a:bodyPr/>
          <a:lstStyle/>
          <a:p>
            <a:endParaRPr lang="en-US"/>
          </a:p>
        </p:txBody>
      </p:sp>
      <p:sp>
        <p:nvSpPr>
          <p:cNvPr id="7" name="Shape 4"/>
          <p:cNvSpPr/>
          <p:nvPr/>
        </p:nvSpPr>
        <p:spPr>
          <a:xfrm>
            <a:off x="7325678" y="4685882"/>
            <a:ext cx="22860" cy="576024"/>
          </a:xfrm>
          <a:prstGeom prst="roundRect">
            <a:avLst>
              <a:gd name="adj" fmla="val 648000"/>
            </a:avLst>
          </a:prstGeom>
          <a:solidFill>
            <a:srgbClr val="C1C3D0"/>
          </a:solidFill>
          <a:ln/>
        </p:spPr>
        <p:txBody>
          <a:bodyPr/>
          <a:lstStyle/>
          <a:p>
            <a:endParaRPr lang="en-US"/>
          </a:p>
        </p:txBody>
      </p:sp>
      <p:sp>
        <p:nvSpPr>
          <p:cNvPr id="8" name="Shape 5"/>
          <p:cNvSpPr/>
          <p:nvPr/>
        </p:nvSpPr>
        <p:spPr>
          <a:xfrm>
            <a:off x="7151965" y="5076765"/>
            <a:ext cx="370284" cy="370284"/>
          </a:xfrm>
          <a:prstGeom prst="roundRect">
            <a:avLst>
              <a:gd name="adj" fmla="val 40005"/>
            </a:avLst>
          </a:prstGeom>
          <a:solidFill>
            <a:srgbClr val="EEEFF5"/>
          </a:solidFill>
          <a:ln/>
          <a:effectLst>
            <a:outerShdw blurRad="40640" dist="20320" dir="13500000" algn="bl" rotWithShape="0">
              <a:srgbClr val="FFFFFF">
                <a:alpha val="70000"/>
              </a:srgbClr>
            </a:outerShdw>
          </a:effectLst>
        </p:spPr>
        <p:txBody>
          <a:bodyPr/>
          <a:lstStyle/>
          <a:p>
            <a:endParaRPr lang="en-US"/>
          </a:p>
        </p:txBody>
      </p:sp>
      <p:sp>
        <p:nvSpPr>
          <p:cNvPr id="9" name="Text 6"/>
          <p:cNvSpPr/>
          <p:nvPr/>
        </p:nvSpPr>
        <p:spPr>
          <a:xfrm>
            <a:off x="7291030" y="5131890"/>
            <a:ext cx="92035" cy="259913"/>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Barlow Bold" pitchFamily="34" charset="0"/>
                <a:ea typeface="Barlow Bold" pitchFamily="34" charset="-122"/>
                <a:cs typeface="Barlow Bold" pitchFamily="34" charset="-120"/>
              </a:rPr>
              <a:t>1</a:t>
            </a:r>
            <a:endParaRPr lang="en-US" sz="2000" dirty="0"/>
          </a:p>
        </p:txBody>
      </p:sp>
      <p:sp>
        <p:nvSpPr>
          <p:cNvPr id="10" name="Text 7"/>
          <p:cNvSpPr/>
          <p:nvPr/>
        </p:nvSpPr>
        <p:spPr>
          <a:xfrm>
            <a:off x="6254234" y="3625512"/>
            <a:ext cx="2165628" cy="270629"/>
          </a:xfrm>
          <a:prstGeom prst="rect">
            <a:avLst/>
          </a:prstGeom>
          <a:noFill/>
          <a:ln/>
        </p:spPr>
        <p:txBody>
          <a:bodyPr wrap="none" lIns="0" tIns="0" rIns="0" bIns="0" rtlCol="0" anchor="t"/>
          <a:lstStyle/>
          <a:p>
            <a:pPr marL="0" indent="0" algn="ctr">
              <a:lnSpc>
                <a:spcPts val="2100"/>
              </a:lnSpc>
              <a:buNone/>
            </a:pPr>
            <a:r>
              <a:rPr lang="en-US" sz="2400" b="1" dirty="0">
                <a:solidFill>
                  <a:srgbClr val="272525"/>
                </a:solidFill>
                <a:latin typeface="Barlow Bold" pitchFamily="34" charset="0"/>
                <a:ea typeface="Barlow Bold" pitchFamily="34" charset="-122"/>
                <a:cs typeface="Barlow Bold" pitchFamily="34" charset="-120"/>
              </a:rPr>
              <a:t>Data Preparation</a:t>
            </a:r>
            <a:endParaRPr lang="en-US" sz="2400" dirty="0"/>
          </a:p>
        </p:txBody>
      </p:sp>
      <p:sp>
        <p:nvSpPr>
          <p:cNvPr id="11" name="Text 8"/>
          <p:cNvSpPr/>
          <p:nvPr/>
        </p:nvSpPr>
        <p:spPr>
          <a:xfrm>
            <a:off x="5952649" y="3994844"/>
            <a:ext cx="2768918" cy="526494"/>
          </a:xfrm>
          <a:prstGeom prst="rect">
            <a:avLst/>
          </a:prstGeom>
          <a:noFill/>
          <a:ln/>
        </p:spPr>
        <p:txBody>
          <a:bodyPr wrap="square" lIns="0" tIns="0" rIns="0" bIns="0" rtlCol="0" anchor="t"/>
          <a:lstStyle/>
          <a:p>
            <a:pPr marL="0" indent="0" algn="ctr">
              <a:lnSpc>
                <a:spcPts val="2050"/>
              </a:lnSpc>
              <a:buNone/>
            </a:pPr>
            <a:r>
              <a:rPr lang="en-US" dirty="0">
                <a:solidFill>
                  <a:srgbClr val="272525"/>
                </a:solidFill>
                <a:latin typeface="Montserrat" pitchFamily="34" charset="0"/>
                <a:ea typeface="Montserrat" pitchFamily="34" charset="-122"/>
                <a:cs typeface="Montserrat" pitchFamily="34" charset="-120"/>
              </a:rPr>
              <a:t>Curate a high-quality, task-specific dataset for fine-tuning.</a:t>
            </a:r>
            <a:endParaRPr lang="en-US" dirty="0"/>
          </a:p>
        </p:txBody>
      </p:sp>
      <p:sp>
        <p:nvSpPr>
          <p:cNvPr id="12" name="Shape 9"/>
          <p:cNvSpPr/>
          <p:nvPr/>
        </p:nvSpPr>
        <p:spPr>
          <a:xfrm>
            <a:off x="8956953" y="5261907"/>
            <a:ext cx="22860" cy="576024"/>
          </a:xfrm>
          <a:prstGeom prst="roundRect">
            <a:avLst>
              <a:gd name="adj" fmla="val 648000"/>
            </a:avLst>
          </a:prstGeom>
          <a:solidFill>
            <a:srgbClr val="C1C3D0"/>
          </a:solidFill>
          <a:ln/>
        </p:spPr>
        <p:txBody>
          <a:bodyPr/>
          <a:lstStyle/>
          <a:p>
            <a:endParaRPr lang="en-US"/>
          </a:p>
        </p:txBody>
      </p:sp>
      <p:sp>
        <p:nvSpPr>
          <p:cNvPr id="13" name="Shape 10"/>
          <p:cNvSpPr/>
          <p:nvPr/>
        </p:nvSpPr>
        <p:spPr>
          <a:xfrm>
            <a:off x="8783241" y="5076765"/>
            <a:ext cx="370284" cy="370284"/>
          </a:xfrm>
          <a:prstGeom prst="roundRect">
            <a:avLst>
              <a:gd name="adj" fmla="val 40005"/>
            </a:avLst>
          </a:prstGeom>
          <a:solidFill>
            <a:srgbClr val="EEEFF5"/>
          </a:solidFill>
          <a:ln/>
          <a:effectLst>
            <a:outerShdw blurRad="40640" dist="20320" dir="13500000" algn="bl" rotWithShape="0">
              <a:srgbClr val="FFFFFF">
                <a:alpha val="70000"/>
              </a:srgbClr>
            </a:outerShdw>
          </a:effectLst>
        </p:spPr>
        <p:txBody>
          <a:bodyPr/>
          <a:lstStyle/>
          <a:p>
            <a:endParaRPr lang="en-US"/>
          </a:p>
        </p:txBody>
      </p:sp>
      <p:sp>
        <p:nvSpPr>
          <p:cNvPr id="14" name="Text 11"/>
          <p:cNvSpPr/>
          <p:nvPr/>
        </p:nvSpPr>
        <p:spPr>
          <a:xfrm>
            <a:off x="8895636" y="5131890"/>
            <a:ext cx="145494" cy="259913"/>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Barlow Bold" pitchFamily="34" charset="0"/>
                <a:ea typeface="Barlow Bold" pitchFamily="34" charset="-122"/>
                <a:cs typeface="Barlow Bold" pitchFamily="34" charset="-120"/>
              </a:rPr>
              <a:t>2</a:t>
            </a:r>
            <a:endParaRPr lang="en-US" sz="2000" dirty="0"/>
          </a:p>
        </p:txBody>
      </p:sp>
      <p:sp>
        <p:nvSpPr>
          <p:cNvPr id="15" name="Text 12"/>
          <p:cNvSpPr/>
          <p:nvPr/>
        </p:nvSpPr>
        <p:spPr>
          <a:xfrm>
            <a:off x="7833836" y="6002475"/>
            <a:ext cx="2269093" cy="270629"/>
          </a:xfrm>
          <a:prstGeom prst="rect">
            <a:avLst/>
          </a:prstGeom>
          <a:noFill/>
          <a:ln/>
        </p:spPr>
        <p:txBody>
          <a:bodyPr wrap="none" lIns="0" tIns="0" rIns="0" bIns="0" rtlCol="0" anchor="t"/>
          <a:lstStyle/>
          <a:p>
            <a:pPr marL="0" indent="0" algn="ctr">
              <a:lnSpc>
                <a:spcPts val="2100"/>
              </a:lnSpc>
              <a:buNone/>
            </a:pPr>
            <a:r>
              <a:rPr lang="en-US" sz="2400" b="1" dirty="0">
                <a:solidFill>
                  <a:srgbClr val="272525"/>
                </a:solidFill>
                <a:latin typeface="Barlow Bold" pitchFamily="34" charset="0"/>
                <a:ea typeface="Barlow Bold" pitchFamily="34" charset="-122"/>
                <a:cs typeface="Barlow Bold" pitchFamily="34" charset="-120"/>
              </a:rPr>
              <a:t>Hyperparameter Tuning</a:t>
            </a:r>
            <a:endParaRPr lang="en-US" sz="2400" dirty="0"/>
          </a:p>
        </p:txBody>
      </p:sp>
      <p:sp>
        <p:nvSpPr>
          <p:cNvPr id="16" name="Text 13"/>
          <p:cNvSpPr/>
          <p:nvPr/>
        </p:nvSpPr>
        <p:spPr>
          <a:xfrm>
            <a:off x="7583924" y="6371807"/>
            <a:ext cx="2768918" cy="789742"/>
          </a:xfrm>
          <a:prstGeom prst="rect">
            <a:avLst/>
          </a:prstGeom>
          <a:noFill/>
          <a:ln/>
        </p:spPr>
        <p:txBody>
          <a:bodyPr wrap="square" lIns="0" tIns="0" rIns="0" bIns="0" rtlCol="0" anchor="t"/>
          <a:lstStyle/>
          <a:p>
            <a:pPr marL="0" indent="0" algn="ctr">
              <a:lnSpc>
                <a:spcPts val="2050"/>
              </a:lnSpc>
              <a:buNone/>
            </a:pPr>
            <a:r>
              <a:rPr lang="en-US" dirty="0">
                <a:solidFill>
                  <a:srgbClr val="272525"/>
                </a:solidFill>
                <a:latin typeface="Montserrat" pitchFamily="34" charset="0"/>
                <a:ea typeface="Montserrat" pitchFamily="34" charset="-122"/>
                <a:cs typeface="Montserrat" pitchFamily="34" charset="-120"/>
              </a:rPr>
              <a:t>Adjust learning rate, batch size, and other parameters for optimal performance.</a:t>
            </a:r>
            <a:endParaRPr lang="en-US" dirty="0"/>
          </a:p>
        </p:txBody>
      </p:sp>
      <p:sp>
        <p:nvSpPr>
          <p:cNvPr id="17" name="Shape 14"/>
          <p:cNvSpPr/>
          <p:nvPr/>
        </p:nvSpPr>
        <p:spPr>
          <a:xfrm>
            <a:off x="10588228" y="4685882"/>
            <a:ext cx="22860" cy="576024"/>
          </a:xfrm>
          <a:prstGeom prst="roundRect">
            <a:avLst>
              <a:gd name="adj" fmla="val 648000"/>
            </a:avLst>
          </a:prstGeom>
          <a:solidFill>
            <a:srgbClr val="C1C3D0"/>
          </a:solidFill>
          <a:ln/>
        </p:spPr>
        <p:txBody>
          <a:bodyPr/>
          <a:lstStyle/>
          <a:p>
            <a:endParaRPr lang="en-US"/>
          </a:p>
        </p:txBody>
      </p:sp>
      <p:sp>
        <p:nvSpPr>
          <p:cNvPr id="18" name="Shape 15"/>
          <p:cNvSpPr/>
          <p:nvPr/>
        </p:nvSpPr>
        <p:spPr>
          <a:xfrm>
            <a:off x="10414516" y="5076765"/>
            <a:ext cx="370284" cy="370284"/>
          </a:xfrm>
          <a:prstGeom prst="roundRect">
            <a:avLst>
              <a:gd name="adj" fmla="val 40005"/>
            </a:avLst>
          </a:prstGeom>
          <a:solidFill>
            <a:srgbClr val="EEEFF5"/>
          </a:solidFill>
          <a:ln/>
          <a:effectLst>
            <a:outerShdw blurRad="40640" dist="20320" dir="13500000" algn="bl" rotWithShape="0">
              <a:srgbClr val="FFFFFF">
                <a:alpha val="70000"/>
              </a:srgbClr>
            </a:outerShdw>
          </a:effectLst>
        </p:spPr>
        <p:txBody>
          <a:bodyPr/>
          <a:lstStyle/>
          <a:p>
            <a:endParaRPr lang="en-US"/>
          </a:p>
        </p:txBody>
      </p:sp>
      <p:sp>
        <p:nvSpPr>
          <p:cNvPr id="19" name="Text 16"/>
          <p:cNvSpPr/>
          <p:nvPr/>
        </p:nvSpPr>
        <p:spPr>
          <a:xfrm>
            <a:off x="10529411" y="5131890"/>
            <a:ext cx="140375" cy="259913"/>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Barlow Bold" pitchFamily="34" charset="0"/>
                <a:ea typeface="Barlow Bold" pitchFamily="34" charset="-122"/>
                <a:cs typeface="Barlow Bold" pitchFamily="34" charset="-120"/>
              </a:rPr>
              <a:t>3</a:t>
            </a:r>
            <a:endParaRPr lang="en-US" sz="2000" dirty="0"/>
          </a:p>
        </p:txBody>
      </p:sp>
      <p:sp>
        <p:nvSpPr>
          <p:cNvPr id="20" name="Text 17"/>
          <p:cNvSpPr/>
          <p:nvPr/>
        </p:nvSpPr>
        <p:spPr>
          <a:xfrm>
            <a:off x="9516785" y="3362265"/>
            <a:ext cx="2165628" cy="270629"/>
          </a:xfrm>
          <a:prstGeom prst="rect">
            <a:avLst/>
          </a:prstGeom>
          <a:noFill/>
          <a:ln/>
        </p:spPr>
        <p:txBody>
          <a:bodyPr wrap="none" lIns="0" tIns="0" rIns="0" bIns="0" rtlCol="0" anchor="t"/>
          <a:lstStyle/>
          <a:p>
            <a:pPr marL="0" indent="0" algn="ctr">
              <a:lnSpc>
                <a:spcPts val="2100"/>
              </a:lnSpc>
              <a:buNone/>
            </a:pPr>
            <a:r>
              <a:rPr lang="en-US" sz="2400" b="1" dirty="0">
                <a:solidFill>
                  <a:srgbClr val="272525"/>
                </a:solidFill>
                <a:latin typeface="Barlow Bold" pitchFamily="34" charset="0"/>
                <a:ea typeface="Barlow Bold" pitchFamily="34" charset="-122"/>
                <a:cs typeface="Barlow Bold" pitchFamily="34" charset="-120"/>
              </a:rPr>
              <a:t>Training Process</a:t>
            </a:r>
            <a:endParaRPr lang="en-US" sz="2400" dirty="0"/>
          </a:p>
        </p:txBody>
      </p:sp>
      <p:sp>
        <p:nvSpPr>
          <p:cNvPr id="21" name="Text 18"/>
          <p:cNvSpPr/>
          <p:nvPr/>
        </p:nvSpPr>
        <p:spPr>
          <a:xfrm>
            <a:off x="9215199" y="3731596"/>
            <a:ext cx="2768918" cy="789742"/>
          </a:xfrm>
          <a:prstGeom prst="rect">
            <a:avLst/>
          </a:prstGeom>
          <a:noFill/>
          <a:ln/>
        </p:spPr>
        <p:txBody>
          <a:bodyPr wrap="square" lIns="0" tIns="0" rIns="0" bIns="0" rtlCol="0" anchor="t"/>
          <a:lstStyle/>
          <a:p>
            <a:pPr marL="0" indent="0" algn="ctr">
              <a:lnSpc>
                <a:spcPts val="2050"/>
              </a:lnSpc>
              <a:buNone/>
            </a:pPr>
            <a:r>
              <a:rPr lang="en-US" dirty="0">
                <a:solidFill>
                  <a:srgbClr val="272525"/>
                </a:solidFill>
                <a:latin typeface="Montserrat" pitchFamily="34" charset="0"/>
                <a:ea typeface="Montserrat" pitchFamily="34" charset="-122"/>
                <a:cs typeface="Montserrat" pitchFamily="34" charset="-120"/>
              </a:rPr>
              <a:t>Fine-tune the model on the prepared dataset, monitoring for overfitting.</a:t>
            </a:r>
            <a:endParaRPr lang="en-US" dirty="0"/>
          </a:p>
        </p:txBody>
      </p:sp>
      <p:sp>
        <p:nvSpPr>
          <p:cNvPr id="22" name="Shape 19"/>
          <p:cNvSpPr/>
          <p:nvPr/>
        </p:nvSpPr>
        <p:spPr>
          <a:xfrm>
            <a:off x="12219503" y="5261907"/>
            <a:ext cx="22860" cy="576024"/>
          </a:xfrm>
          <a:prstGeom prst="roundRect">
            <a:avLst>
              <a:gd name="adj" fmla="val 648000"/>
            </a:avLst>
          </a:prstGeom>
          <a:solidFill>
            <a:srgbClr val="C1C3D0"/>
          </a:solidFill>
          <a:ln/>
        </p:spPr>
        <p:txBody>
          <a:bodyPr/>
          <a:lstStyle/>
          <a:p>
            <a:endParaRPr lang="en-US"/>
          </a:p>
        </p:txBody>
      </p:sp>
      <p:sp>
        <p:nvSpPr>
          <p:cNvPr id="23" name="Shape 20"/>
          <p:cNvSpPr/>
          <p:nvPr/>
        </p:nvSpPr>
        <p:spPr>
          <a:xfrm>
            <a:off x="12045791" y="5076765"/>
            <a:ext cx="370284" cy="370284"/>
          </a:xfrm>
          <a:prstGeom prst="roundRect">
            <a:avLst>
              <a:gd name="adj" fmla="val 40005"/>
            </a:avLst>
          </a:prstGeom>
          <a:solidFill>
            <a:srgbClr val="EEEFF5"/>
          </a:solidFill>
          <a:ln/>
          <a:effectLst>
            <a:outerShdw blurRad="40640" dist="20320" dir="13500000" algn="bl" rotWithShape="0">
              <a:srgbClr val="FFFFFF">
                <a:alpha val="70000"/>
              </a:srgbClr>
            </a:outerShdw>
          </a:effectLst>
        </p:spPr>
        <p:txBody>
          <a:bodyPr/>
          <a:lstStyle/>
          <a:p>
            <a:endParaRPr lang="en-US"/>
          </a:p>
        </p:txBody>
      </p:sp>
      <p:sp>
        <p:nvSpPr>
          <p:cNvPr id="24" name="Text 21"/>
          <p:cNvSpPr/>
          <p:nvPr/>
        </p:nvSpPr>
        <p:spPr>
          <a:xfrm>
            <a:off x="12152233" y="5131890"/>
            <a:ext cx="157282" cy="259913"/>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Barlow Bold" pitchFamily="34" charset="0"/>
                <a:ea typeface="Barlow Bold" pitchFamily="34" charset="-122"/>
                <a:cs typeface="Barlow Bold" pitchFamily="34" charset="-120"/>
              </a:rPr>
              <a:t>4</a:t>
            </a:r>
            <a:endParaRPr lang="en-US" sz="2000" dirty="0"/>
          </a:p>
        </p:txBody>
      </p:sp>
      <p:sp>
        <p:nvSpPr>
          <p:cNvPr id="25" name="Text 22"/>
          <p:cNvSpPr/>
          <p:nvPr/>
        </p:nvSpPr>
        <p:spPr>
          <a:xfrm>
            <a:off x="11148179" y="6002475"/>
            <a:ext cx="2165628" cy="270629"/>
          </a:xfrm>
          <a:prstGeom prst="rect">
            <a:avLst/>
          </a:prstGeom>
          <a:noFill/>
          <a:ln/>
        </p:spPr>
        <p:txBody>
          <a:bodyPr wrap="none" lIns="0" tIns="0" rIns="0" bIns="0" rtlCol="0" anchor="t"/>
          <a:lstStyle/>
          <a:p>
            <a:pPr marL="0" indent="0" algn="ctr">
              <a:lnSpc>
                <a:spcPts val="2100"/>
              </a:lnSpc>
              <a:buNone/>
            </a:pPr>
            <a:r>
              <a:rPr lang="en-US" sz="2400" b="1" dirty="0">
                <a:solidFill>
                  <a:srgbClr val="272525"/>
                </a:solidFill>
                <a:latin typeface="Barlow Bold" pitchFamily="34" charset="0"/>
                <a:ea typeface="Barlow Bold" pitchFamily="34" charset="-122"/>
                <a:cs typeface="Barlow Bold" pitchFamily="34" charset="-120"/>
              </a:rPr>
              <a:t>Evaluation</a:t>
            </a:r>
            <a:endParaRPr lang="en-US" sz="2400" dirty="0"/>
          </a:p>
        </p:txBody>
      </p:sp>
      <p:sp>
        <p:nvSpPr>
          <p:cNvPr id="26" name="Text 23"/>
          <p:cNvSpPr/>
          <p:nvPr/>
        </p:nvSpPr>
        <p:spPr>
          <a:xfrm>
            <a:off x="10846475" y="6371807"/>
            <a:ext cx="2769037" cy="789742"/>
          </a:xfrm>
          <a:prstGeom prst="rect">
            <a:avLst/>
          </a:prstGeom>
          <a:noFill/>
          <a:ln/>
        </p:spPr>
        <p:txBody>
          <a:bodyPr wrap="square" lIns="0" tIns="0" rIns="0" bIns="0" rtlCol="0" anchor="t"/>
          <a:lstStyle/>
          <a:p>
            <a:pPr marL="0" indent="0" algn="ctr">
              <a:lnSpc>
                <a:spcPts val="2050"/>
              </a:lnSpc>
              <a:buNone/>
            </a:pPr>
            <a:r>
              <a:rPr lang="en-US" dirty="0">
                <a:solidFill>
                  <a:srgbClr val="272525"/>
                </a:solidFill>
                <a:latin typeface="Montserrat" pitchFamily="34" charset="0"/>
                <a:ea typeface="Montserrat" pitchFamily="34" charset="-122"/>
                <a:cs typeface="Montserrat" pitchFamily="34" charset="-120"/>
              </a:rPr>
              <a:t>Assess the fine-tuned model's performance on relevant metrics and tasks.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7107" y="494347"/>
            <a:ext cx="6672977" cy="487680"/>
          </a:xfrm>
          <a:prstGeom prst="rect">
            <a:avLst/>
          </a:prstGeom>
          <a:noFill/>
          <a:ln/>
        </p:spPr>
        <p:txBody>
          <a:bodyPr wrap="none" lIns="0" tIns="0" rIns="0" bIns="0" rtlCol="0" anchor="t"/>
          <a:lstStyle/>
          <a:p>
            <a:pPr marL="0" indent="0">
              <a:lnSpc>
                <a:spcPts val="3800"/>
              </a:lnSpc>
              <a:buNone/>
            </a:pPr>
            <a:r>
              <a:rPr lang="en-US" sz="4000" b="1" dirty="0">
                <a:solidFill>
                  <a:srgbClr val="7068F4"/>
                </a:solidFill>
                <a:latin typeface="Barlow Bold" pitchFamily="34" charset="0"/>
                <a:ea typeface="Barlow Bold" pitchFamily="34" charset="-122"/>
                <a:cs typeface="Barlow Bold" pitchFamily="34" charset="-120"/>
              </a:rPr>
              <a:t>Integration of Retrieval and Generation</a:t>
            </a:r>
            <a:endParaRPr lang="en-US" sz="4000" dirty="0"/>
          </a:p>
        </p:txBody>
      </p:sp>
      <p:sp>
        <p:nvSpPr>
          <p:cNvPr id="3" name="Text 1"/>
          <p:cNvSpPr/>
          <p:nvPr/>
        </p:nvSpPr>
        <p:spPr>
          <a:xfrm>
            <a:off x="667107" y="1070967"/>
            <a:ext cx="13088082" cy="948690"/>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The seamless integration of retrieval and generation components is what sets RAG systems apart. This synergy allows the system to leverage vast knowledge bases while maintaining the flexibility and coherence of generative models. The process typically involves retrieving relevant information based on the user's query and then using this information to condition the language model's output.</a:t>
            </a:r>
            <a:endParaRPr lang="en-US" dirty="0"/>
          </a:p>
        </p:txBody>
      </p:sp>
      <p:sp>
        <p:nvSpPr>
          <p:cNvPr id="4" name="Text 2"/>
          <p:cNvSpPr/>
          <p:nvPr/>
        </p:nvSpPr>
        <p:spPr>
          <a:xfrm>
            <a:off x="667107" y="2241947"/>
            <a:ext cx="8106251" cy="948690"/>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One common approach is to concatenate the retrieved information with the user's query as input to the generative model. More sophisticated methods may involve attention mechanisms that allow the model to focus on different parts of the retrieved information dynamically. This integration enables the system to produce responses that are both informative and contextually appropriate.</a:t>
            </a:r>
            <a:endParaRPr lang="en-US" dirty="0"/>
          </a:p>
        </p:txBody>
      </p:sp>
      <p:pic>
        <p:nvPicPr>
          <p:cNvPr id="5" name="Image 0" descr="preencoded.png"/>
          <p:cNvPicPr>
            <a:picLocks noChangeAspect="1"/>
          </p:cNvPicPr>
          <p:nvPr/>
        </p:nvPicPr>
        <p:blipFill>
          <a:blip r:embed="rId3"/>
          <a:stretch>
            <a:fillRect/>
          </a:stretch>
        </p:blipFill>
        <p:spPr>
          <a:xfrm>
            <a:off x="518874" y="4014787"/>
            <a:ext cx="4053126" cy="592931"/>
          </a:xfrm>
          <a:prstGeom prst="rect">
            <a:avLst/>
          </a:prstGeom>
        </p:spPr>
      </p:pic>
      <p:sp>
        <p:nvSpPr>
          <p:cNvPr id="6" name="Text 3"/>
          <p:cNvSpPr/>
          <p:nvPr/>
        </p:nvSpPr>
        <p:spPr>
          <a:xfrm>
            <a:off x="715191" y="4607718"/>
            <a:ext cx="1950720" cy="243721"/>
          </a:xfrm>
          <a:prstGeom prst="rect">
            <a:avLst/>
          </a:prstGeom>
          <a:noFill/>
          <a:ln/>
        </p:spPr>
        <p:txBody>
          <a:bodyPr wrap="none" lIns="0" tIns="0" rIns="0" bIns="0" rtlCol="0" anchor="t"/>
          <a:lstStyle/>
          <a:p>
            <a:pPr marL="0" indent="0" algn="l">
              <a:lnSpc>
                <a:spcPts val="1900"/>
              </a:lnSpc>
              <a:buNone/>
            </a:pPr>
            <a:r>
              <a:rPr lang="en-US" sz="2400" b="1" dirty="0">
                <a:solidFill>
                  <a:srgbClr val="272525"/>
                </a:solidFill>
                <a:latin typeface="Barlow Bold" pitchFamily="34" charset="0"/>
                <a:ea typeface="Barlow Bold" pitchFamily="34" charset="-122"/>
                <a:cs typeface="Barlow Bold" pitchFamily="34" charset="-120"/>
              </a:rPr>
              <a:t>User Query</a:t>
            </a:r>
            <a:endParaRPr lang="en-US" sz="2400" dirty="0"/>
          </a:p>
        </p:txBody>
      </p:sp>
      <p:sp>
        <p:nvSpPr>
          <p:cNvPr id="7" name="Text 4"/>
          <p:cNvSpPr/>
          <p:nvPr/>
        </p:nvSpPr>
        <p:spPr>
          <a:xfrm>
            <a:off x="715191" y="4940378"/>
            <a:ext cx="3756660" cy="474345"/>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The process begins with the user's input query or prompt.</a:t>
            </a:r>
            <a:endParaRPr lang="en-US" dirty="0"/>
          </a:p>
        </p:txBody>
      </p:sp>
      <p:pic>
        <p:nvPicPr>
          <p:cNvPr id="8" name="Image 1" descr="preencoded.png"/>
          <p:cNvPicPr>
            <a:picLocks noChangeAspect="1"/>
          </p:cNvPicPr>
          <p:nvPr/>
        </p:nvPicPr>
        <p:blipFill>
          <a:blip r:embed="rId4"/>
          <a:stretch>
            <a:fillRect/>
          </a:stretch>
        </p:blipFill>
        <p:spPr>
          <a:xfrm>
            <a:off x="4572000" y="4014787"/>
            <a:ext cx="4053126" cy="592931"/>
          </a:xfrm>
          <a:prstGeom prst="rect">
            <a:avLst/>
          </a:prstGeom>
        </p:spPr>
      </p:pic>
      <p:sp>
        <p:nvSpPr>
          <p:cNvPr id="9" name="Text 5"/>
          <p:cNvSpPr/>
          <p:nvPr/>
        </p:nvSpPr>
        <p:spPr>
          <a:xfrm>
            <a:off x="4720233" y="4607718"/>
            <a:ext cx="1950720" cy="243721"/>
          </a:xfrm>
          <a:prstGeom prst="rect">
            <a:avLst/>
          </a:prstGeom>
          <a:noFill/>
          <a:ln/>
        </p:spPr>
        <p:txBody>
          <a:bodyPr wrap="none" lIns="0" tIns="0" rIns="0" bIns="0" rtlCol="0" anchor="t"/>
          <a:lstStyle/>
          <a:p>
            <a:pPr marL="0" indent="0" algn="l">
              <a:lnSpc>
                <a:spcPts val="1900"/>
              </a:lnSpc>
              <a:buNone/>
            </a:pPr>
            <a:r>
              <a:rPr lang="en-US" sz="2400" b="1" dirty="0">
                <a:solidFill>
                  <a:srgbClr val="272525"/>
                </a:solidFill>
                <a:latin typeface="Barlow Bold" pitchFamily="34" charset="0"/>
                <a:ea typeface="Barlow Bold" pitchFamily="34" charset="-122"/>
                <a:cs typeface="Barlow Bold" pitchFamily="34" charset="-120"/>
              </a:rPr>
              <a:t>Retrieval</a:t>
            </a:r>
            <a:endParaRPr lang="en-US" sz="2400" dirty="0"/>
          </a:p>
        </p:txBody>
      </p:sp>
      <p:sp>
        <p:nvSpPr>
          <p:cNvPr id="10" name="Text 6"/>
          <p:cNvSpPr/>
          <p:nvPr/>
        </p:nvSpPr>
        <p:spPr>
          <a:xfrm>
            <a:off x="4720233" y="4940378"/>
            <a:ext cx="3756660" cy="711518"/>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Relevant information is fetched from the knowledge base using advanced retrieval techniques.</a:t>
            </a:r>
            <a:endParaRPr lang="en-US" dirty="0"/>
          </a:p>
        </p:txBody>
      </p:sp>
      <p:pic>
        <p:nvPicPr>
          <p:cNvPr id="11" name="Image 2" descr="preencoded.png"/>
          <p:cNvPicPr>
            <a:picLocks noChangeAspect="1"/>
          </p:cNvPicPr>
          <p:nvPr/>
        </p:nvPicPr>
        <p:blipFill>
          <a:blip r:embed="rId5"/>
          <a:stretch>
            <a:fillRect/>
          </a:stretch>
        </p:blipFill>
        <p:spPr>
          <a:xfrm>
            <a:off x="518874" y="5814893"/>
            <a:ext cx="4053126" cy="592931"/>
          </a:xfrm>
          <a:prstGeom prst="rect">
            <a:avLst/>
          </a:prstGeom>
        </p:spPr>
      </p:pic>
      <p:sp>
        <p:nvSpPr>
          <p:cNvPr id="12" name="Text 7"/>
          <p:cNvSpPr/>
          <p:nvPr/>
        </p:nvSpPr>
        <p:spPr>
          <a:xfrm>
            <a:off x="715191" y="6413368"/>
            <a:ext cx="1950720" cy="243721"/>
          </a:xfrm>
          <a:prstGeom prst="rect">
            <a:avLst/>
          </a:prstGeom>
          <a:noFill/>
          <a:ln/>
        </p:spPr>
        <p:txBody>
          <a:bodyPr wrap="none" lIns="0" tIns="0" rIns="0" bIns="0" rtlCol="0" anchor="t"/>
          <a:lstStyle/>
          <a:p>
            <a:pPr marL="0" indent="0" algn="l">
              <a:lnSpc>
                <a:spcPts val="1900"/>
              </a:lnSpc>
              <a:buNone/>
            </a:pPr>
            <a:r>
              <a:rPr lang="en-US" sz="2400" b="1" dirty="0">
                <a:solidFill>
                  <a:srgbClr val="272525"/>
                </a:solidFill>
                <a:latin typeface="Barlow Bold" pitchFamily="34" charset="0"/>
                <a:ea typeface="Barlow Bold" pitchFamily="34" charset="-122"/>
                <a:cs typeface="Barlow Bold" pitchFamily="34" charset="-120"/>
              </a:rPr>
              <a:t>Context Preparation</a:t>
            </a:r>
            <a:endParaRPr lang="en-US" sz="2400" dirty="0"/>
          </a:p>
        </p:txBody>
      </p:sp>
      <p:sp>
        <p:nvSpPr>
          <p:cNvPr id="13" name="Text 8"/>
          <p:cNvSpPr/>
          <p:nvPr/>
        </p:nvSpPr>
        <p:spPr>
          <a:xfrm>
            <a:off x="715191" y="6746029"/>
            <a:ext cx="3756660" cy="474345"/>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Retrieved information is processed and combined with the original query.</a:t>
            </a:r>
            <a:endParaRPr lang="en-US" dirty="0"/>
          </a:p>
        </p:txBody>
      </p:sp>
      <p:pic>
        <p:nvPicPr>
          <p:cNvPr id="14" name="Image 3" descr="preencoded.png"/>
          <p:cNvPicPr>
            <a:picLocks noChangeAspect="1"/>
          </p:cNvPicPr>
          <p:nvPr/>
        </p:nvPicPr>
        <p:blipFill>
          <a:blip r:embed="rId6"/>
          <a:stretch>
            <a:fillRect/>
          </a:stretch>
        </p:blipFill>
        <p:spPr>
          <a:xfrm>
            <a:off x="4572000" y="5814893"/>
            <a:ext cx="4053126" cy="592931"/>
          </a:xfrm>
          <a:prstGeom prst="rect">
            <a:avLst/>
          </a:prstGeom>
        </p:spPr>
      </p:pic>
      <p:sp>
        <p:nvSpPr>
          <p:cNvPr id="15" name="Text 9"/>
          <p:cNvSpPr/>
          <p:nvPr/>
        </p:nvSpPr>
        <p:spPr>
          <a:xfrm>
            <a:off x="4720233" y="6413368"/>
            <a:ext cx="1950720" cy="243721"/>
          </a:xfrm>
          <a:prstGeom prst="rect">
            <a:avLst/>
          </a:prstGeom>
          <a:noFill/>
          <a:ln/>
        </p:spPr>
        <p:txBody>
          <a:bodyPr wrap="none" lIns="0" tIns="0" rIns="0" bIns="0" rtlCol="0" anchor="t"/>
          <a:lstStyle/>
          <a:p>
            <a:pPr marL="0" indent="0" algn="l">
              <a:lnSpc>
                <a:spcPts val="1900"/>
              </a:lnSpc>
              <a:buNone/>
            </a:pPr>
            <a:r>
              <a:rPr lang="en-US" sz="2400" b="1" dirty="0">
                <a:solidFill>
                  <a:srgbClr val="272525"/>
                </a:solidFill>
                <a:latin typeface="Barlow Bold" pitchFamily="34" charset="0"/>
                <a:ea typeface="Barlow Bold" pitchFamily="34" charset="-122"/>
                <a:cs typeface="Barlow Bold" pitchFamily="34" charset="-120"/>
              </a:rPr>
              <a:t>Generation</a:t>
            </a:r>
            <a:endParaRPr lang="en-US" sz="2400" dirty="0"/>
          </a:p>
        </p:txBody>
      </p:sp>
      <p:sp>
        <p:nvSpPr>
          <p:cNvPr id="16" name="Text 10"/>
          <p:cNvSpPr/>
          <p:nvPr/>
        </p:nvSpPr>
        <p:spPr>
          <a:xfrm>
            <a:off x="4720233" y="6746029"/>
            <a:ext cx="3756660" cy="474345"/>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The language model generates a response based on the prepared context.</a:t>
            </a:r>
            <a:endParaRPr lang="en-US" dirty="0"/>
          </a:p>
        </p:txBody>
      </p:sp>
      <p:pic>
        <p:nvPicPr>
          <p:cNvPr id="17" name="Image 4" descr="preencoded.png"/>
          <p:cNvPicPr>
            <a:picLocks noChangeAspect="1"/>
          </p:cNvPicPr>
          <p:nvPr/>
        </p:nvPicPr>
        <p:blipFill>
          <a:blip r:embed="rId7"/>
          <a:srcRect t="12033" b="9630"/>
          <a:stretch/>
        </p:blipFill>
        <p:spPr>
          <a:xfrm>
            <a:off x="9431383" y="2084334"/>
            <a:ext cx="5199016" cy="61090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6247" b="7539"/>
          <a:stretch/>
        </p:blipFill>
        <p:spPr>
          <a:xfrm>
            <a:off x="10296032" y="2586446"/>
            <a:ext cx="4334368" cy="5605189"/>
          </a:xfrm>
          <a:prstGeom prst="rect">
            <a:avLst/>
          </a:prstGeom>
        </p:spPr>
      </p:pic>
      <p:sp>
        <p:nvSpPr>
          <p:cNvPr id="3" name="Text 0"/>
          <p:cNvSpPr/>
          <p:nvPr/>
        </p:nvSpPr>
        <p:spPr>
          <a:xfrm>
            <a:off x="818197" y="514172"/>
            <a:ext cx="4483775" cy="468154"/>
          </a:xfrm>
          <a:prstGeom prst="rect">
            <a:avLst/>
          </a:prstGeom>
          <a:noFill/>
          <a:ln/>
        </p:spPr>
        <p:txBody>
          <a:bodyPr wrap="none" lIns="0" tIns="0" rIns="0" bIns="0" rtlCol="0" anchor="t"/>
          <a:lstStyle/>
          <a:p>
            <a:pPr marL="0" indent="0">
              <a:lnSpc>
                <a:spcPts val="3650"/>
              </a:lnSpc>
              <a:buNone/>
            </a:pPr>
            <a:r>
              <a:rPr lang="en-US" sz="4000" b="1" dirty="0">
                <a:solidFill>
                  <a:srgbClr val="7068F4"/>
                </a:solidFill>
                <a:latin typeface="Barlow Bold" pitchFamily="34" charset="0"/>
                <a:ea typeface="Barlow Bold" pitchFamily="34" charset="-122"/>
                <a:cs typeface="Barlow Bold" pitchFamily="34" charset="-120"/>
              </a:rPr>
              <a:t>Challenges in RAG Systems</a:t>
            </a:r>
            <a:endParaRPr lang="en-US" sz="4000" dirty="0"/>
          </a:p>
        </p:txBody>
      </p:sp>
      <p:sp>
        <p:nvSpPr>
          <p:cNvPr id="4" name="Text 1"/>
          <p:cNvSpPr/>
          <p:nvPr/>
        </p:nvSpPr>
        <p:spPr>
          <a:xfrm>
            <a:off x="818197" y="1092543"/>
            <a:ext cx="13250500" cy="910590"/>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While RAG systems offer significant advantages, they also present unique challenges. One major concern is the potential for hallucination, where the generative model produces plausible-sounding but factually incorrect information. This can occur when the retrieval component fails to provide relevant context or when the generative model overrelies on its pre-trained knowledge.</a:t>
            </a:r>
            <a:endParaRPr lang="en-US" dirty="0"/>
          </a:p>
        </p:txBody>
      </p:sp>
      <p:sp>
        <p:nvSpPr>
          <p:cNvPr id="5" name="Text 2"/>
          <p:cNvSpPr/>
          <p:nvPr/>
        </p:nvSpPr>
        <p:spPr>
          <a:xfrm>
            <a:off x="818197" y="2247603"/>
            <a:ext cx="9135700" cy="910590"/>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Another challenge is maintaining coherence between the retrieved information and the generated response. Ensuring that the system seamlessly incorporates external knowledge while maintaining a natural conversational flow requires careful design and tuning. Additionally, handling multi-turn conversations and maintaining context over extended interactions poses significant difficulties in RAG-based chatbots.</a:t>
            </a:r>
            <a:endParaRPr lang="en-US" dirty="0"/>
          </a:p>
        </p:txBody>
      </p:sp>
      <p:sp>
        <p:nvSpPr>
          <p:cNvPr id="6" name="Shape 3"/>
          <p:cNvSpPr/>
          <p:nvPr/>
        </p:nvSpPr>
        <p:spPr>
          <a:xfrm>
            <a:off x="818197" y="4145721"/>
            <a:ext cx="320159" cy="320159"/>
          </a:xfrm>
          <a:prstGeom prst="roundRect">
            <a:avLst>
              <a:gd name="adj" fmla="val 40008"/>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7" name="Text 4"/>
          <p:cNvSpPr/>
          <p:nvPr/>
        </p:nvSpPr>
        <p:spPr>
          <a:xfrm>
            <a:off x="943571" y="4114800"/>
            <a:ext cx="79534" cy="224671"/>
          </a:xfrm>
          <a:prstGeom prst="rect">
            <a:avLst/>
          </a:prstGeom>
          <a:noFill/>
          <a:ln/>
        </p:spPr>
        <p:txBody>
          <a:bodyPr wrap="none" lIns="0" tIns="0" rIns="0" bIns="0" rtlCol="0" anchor="t"/>
          <a:lstStyle/>
          <a:p>
            <a:pPr marL="0" indent="0" algn="ctr">
              <a:lnSpc>
                <a:spcPts val="1750"/>
              </a:lnSpc>
              <a:buNone/>
            </a:pPr>
            <a:r>
              <a:rPr lang="en-US" sz="1750" b="1" dirty="0">
                <a:solidFill>
                  <a:srgbClr val="272525"/>
                </a:solidFill>
                <a:latin typeface="Barlow Bold" pitchFamily="34" charset="0"/>
                <a:ea typeface="Barlow Bold" pitchFamily="34" charset="-122"/>
                <a:cs typeface="Barlow Bold" pitchFamily="34" charset="-120"/>
              </a:rPr>
              <a:t>1</a:t>
            </a:r>
            <a:endParaRPr lang="en-US" sz="1750" dirty="0"/>
          </a:p>
        </p:txBody>
      </p:sp>
      <p:sp>
        <p:nvSpPr>
          <p:cNvPr id="8" name="Text 5"/>
          <p:cNvSpPr/>
          <p:nvPr/>
        </p:nvSpPr>
        <p:spPr>
          <a:xfrm>
            <a:off x="1280636" y="4145721"/>
            <a:ext cx="2019181" cy="234077"/>
          </a:xfrm>
          <a:prstGeom prst="rect">
            <a:avLst/>
          </a:prstGeom>
          <a:noFill/>
          <a:ln/>
        </p:spPr>
        <p:txBody>
          <a:bodyPr wrap="none" lIns="0" tIns="0" rIns="0" bIns="0" rtlCol="0" anchor="t"/>
          <a:lstStyle/>
          <a:p>
            <a:pPr marL="0" indent="0">
              <a:lnSpc>
                <a:spcPts val="1800"/>
              </a:lnSpc>
              <a:buNone/>
            </a:pPr>
            <a:r>
              <a:rPr lang="en-US" sz="2400" b="1" dirty="0">
                <a:solidFill>
                  <a:srgbClr val="272525"/>
                </a:solidFill>
                <a:latin typeface="Barlow Bold" pitchFamily="34" charset="0"/>
                <a:ea typeface="Barlow Bold" pitchFamily="34" charset="-122"/>
                <a:cs typeface="Barlow Bold" pitchFamily="34" charset="-120"/>
              </a:rPr>
              <a:t>Hallucination Prevention</a:t>
            </a:r>
            <a:endParaRPr lang="en-US" sz="2400" dirty="0"/>
          </a:p>
        </p:txBody>
      </p:sp>
      <p:sp>
        <p:nvSpPr>
          <p:cNvPr id="9" name="Text 6"/>
          <p:cNvSpPr/>
          <p:nvPr/>
        </p:nvSpPr>
        <p:spPr>
          <a:xfrm>
            <a:off x="1280636" y="4411511"/>
            <a:ext cx="8147922" cy="455295"/>
          </a:xfrm>
          <a:prstGeom prst="rect">
            <a:avLst/>
          </a:prstGeom>
          <a:noFill/>
          <a:ln/>
        </p:spPr>
        <p:txBody>
          <a:bodyPr wrap="square" lIns="0" tIns="0" rIns="0" bIns="0" rtlCol="0" anchor="t"/>
          <a:lstStyle/>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Developing techniques to reduce the generation of false or misleading information when relevant context is unavailable.</a:t>
            </a:r>
            <a:endParaRPr lang="en-US" dirty="0"/>
          </a:p>
        </p:txBody>
      </p:sp>
      <p:sp>
        <p:nvSpPr>
          <p:cNvPr id="10" name="Shape 7"/>
          <p:cNvSpPr/>
          <p:nvPr/>
        </p:nvSpPr>
        <p:spPr>
          <a:xfrm>
            <a:off x="823317" y="5026528"/>
            <a:ext cx="320159" cy="320159"/>
          </a:xfrm>
          <a:prstGeom prst="roundRect">
            <a:avLst>
              <a:gd name="adj" fmla="val 40008"/>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11" name="Text 8"/>
          <p:cNvSpPr/>
          <p:nvPr/>
        </p:nvSpPr>
        <p:spPr>
          <a:xfrm>
            <a:off x="915353" y="5048513"/>
            <a:ext cx="125849" cy="224671"/>
          </a:xfrm>
          <a:prstGeom prst="rect">
            <a:avLst/>
          </a:prstGeom>
          <a:noFill/>
          <a:ln/>
        </p:spPr>
        <p:txBody>
          <a:bodyPr wrap="none" lIns="0" tIns="0" rIns="0" bIns="0" rtlCol="0" anchor="t"/>
          <a:lstStyle/>
          <a:p>
            <a:pPr marL="0" indent="0" algn="ctr">
              <a:lnSpc>
                <a:spcPts val="1750"/>
              </a:lnSpc>
              <a:buNone/>
            </a:pPr>
            <a:r>
              <a:rPr lang="en-US" sz="1750" b="1" dirty="0">
                <a:solidFill>
                  <a:srgbClr val="272525"/>
                </a:solidFill>
                <a:latin typeface="Barlow Bold" pitchFamily="34" charset="0"/>
                <a:ea typeface="Barlow Bold" pitchFamily="34" charset="-122"/>
                <a:cs typeface="Barlow Bold" pitchFamily="34" charset="-120"/>
              </a:rPr>
              <a:t>2</a:t>
            </a:r>
            <a:endParaRPr lang="en-US" sz="1750" dirty="0"/>
          </a:p>
        </p:txBody>
      </p:sp>
      <p:sp>
        <p:nvSpPr>
          <p:cNvPr id="12" name="Text 9"/>
          <p:cNvSpPr/>
          <p:nvPr/>
        </p:nvSpPr>
        <p:spPr>
          <a:xfrm>
            <a:off x="1280637" y="5066084"/>
            <a:ext cx="1993583" cy="234077"/>
          </a:xfrm>
          <a:prstGeom prst="rect">
            <a:avLst/>
          </a:prstGeom>
          <a:noFill/>
          <a:ln/>
        </p:spPr>
        <p:txBody>
          <a:bodyPr wrap="none" lIns="0" tIns="0" rIns="0" bIns="0" rtlCol="0" anchor="t"/>
          <a:lstStyle/>
          <a:p>
            <a:pPr marL="0" indent="0">
              <a:lnSpc>
                <a:spcPts val="1800"/>
              </a:lnSpc>
              <a:buNone/>
            </a:pPr>
            <a:r>
              <a:rPr lang="en-US" sz="2400" b="1" dirty="0">
                <a:solidFill>
                  <a:srgbClr val="272525"/>
                </a:solidFill>
                <a:latin typeface="Barlow Bold" pitchFamily="34" charset="0"/>
                <a:ea typeface="Barlow Bold" pitchFamily="34" charset="-122"/>
                <a:cs typeface="Barlow Bold" pitchFamily="34" charset="-120"/>
              </a:rPr>
              <a:t>Coherence Maintenance</a:t>
            </a:r>
            <a:endParaRPr lang="en-US" sz="2400" dirty="0"/>
          </a:p>
        </p:txBody>
      </p:sp>
      <p:sp>
        <p:nvSpPr>
          <p:cNvPr id="13" name="Text 10"/>
          <p:cNvSpPr/>
          <p:nvPr/>
        </p:nvSpPr>
        <p:spPr>
          <a:xfrm>
            <a:off x="1280636" y="5319823"/>
            <a:ext cx="8147923" cy="455295"/>
          </a:xfrm>
          <a:prstGeom prst="rect">
            <a:avLst/>
          </a:prstGeom>
          <a:noFill/>
          <a:ln/>
        </p:spPr>
        <p:txBody>
          <a:bodyPr wrap="square" lIns="0" tIns="0" rIns="0" bIns="0" rtlCol="0" anchor="t"/>
          <a:lstStyle/>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Ensuring smooth integration of retrieved information into generated responses without disrupting the natural flow of conversation.</a:t>
            </a:r>
            <a:endParaRPr lang="en-US" dirty="0"/>
          </a:p>
        </p:txBody>
      </p:sp>
      <p:sp>
        <p:nvSpPr>
          <p:cNvPr id="14" name="Shape 11"/>
          <p:cNvSpPr/>
          <p:nvPr/>
        </p:nvSpPr>
        <p:spPr>
          <a:xfrm>
            <a:off x="823317" y="6103567"/>
            <a:ext cx="320159" cy="320159"/>
          </a:xfrm>
          <a:prstGeom prst="roundRect">
            <a:avLst>
              <a:gd name="adj" fmla="val 40008"/>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15" name="Text 12"/>
          <p:cNvSpPr/>
          <p:nvPr/>
        </p:nvSpPr>
        <p:spPr>
          <a:xfrm>
            <a:off x="900029" y="5982020"/>
            <a:ext cx="121325" cy="224671"/>
          </a:xfrm>
          <a:prstGeom prst="rect">
            <a:avLst/>
          </a:prstGeom>
          <a:noFill/>
          <a:ln/>
        </p:spPr>
        <p:txBody>
          <a:bodyPr wrap="none" lIns="0" tIns="0" rIns="0" bIns="0" rtlCol="0" anchor="t"/>
          <a:lstStyle/>
          <a:p>
            <a:pPr marL="0" indent="0" algn="ctr">
              <a:lnSpc>
                <a:spcPts val="1750"/>
              </a:lnSpc>
              <a:buNone/>
            </a:pPr>
            <a:r>
              <a:rPr lang="en-US" sz="1750" b="1" dirty="0">
                <a:solidFill>
                  <a:srgbClr val="272525"/>
                </a:solidFill>
                <a:latin typeface="Barlow Bold" pitchFamily="34" charset="0"/>
                <a:ea typeface="Barlow Bold" pitchFamily="34" charset="-122"/>
                <a:cs typeface="Barlow Bold" pitchFamily="34" charset="-120"/>
              </a:rPr>
              <a:t>3</a:t>
            </a:r>
            <a:endParaRPr lang="en-US" sz="1750" dirty="0"/>
          </a:p>
        </p:txBody>
      </p:sp>
      <p:sp>
        <p:nvSpPr>
          <p:cNvPr id="16" name="Text 13"/>
          <p:cNvSpPr/>
          <p:nvPr/>
        </p:nvSpPr>
        <p:spPr>
          <a:xfrm>
            <a:off x="1263050" y="5986528"/>
            <a:ext cx="1872615" cy="234077"/>
          </a:xfrm>
          <a:prstGeom prst="rect">
            <a:avLst/>
          </a:prstGeom>
          <a:noFill/>
          <a:ln/>
        </p:spPr>
        <p:txBody>
          <a:bodyPr wrap="none" lIns="0" tIns="0" rIns="0" bIns="0" rtlCol="0" anchor="t"/>
          <a:lstStyle/>
          <a:p>
            <a:pPr marL="0" indent="0">
              <a:lnSpc>
                <a:spcPts val="1800"/>
              </a:lnSpc>
              <a:buNone/>
            </a:pPr>
            <a:r>
              <a:rPr lang="en-US" sz="2400" b="1" dirty="0">
                <a:solidFill>
                  <a:srgbClr val="272525"/>
                </a:solidFill>
                <a:latin typeface="Barlow Bold" pitchFamily="34" charset="0"/>
                <a:ea typeface="Barlow Bold" pitchFamily="34" charset="-122"/>
                <a:cs typeface="Barlow Bold" pitchFamily="34" charset="-120"/>
              </a:rPr>
              <a:t>Context Management</a:t>
            </a:r>
            <a:endParaRPr lang="en-US" sz="2400" dirty="0"/>
          </a:p>
        </p:txBody>
      </p:sp>
      <p:sp>
        <p:nvSpPr>
          <p:cNvPr id="17" name="Text 14"/>
          <p:cNvSpPr/>
          <p:nvPr/>
        </p:nvSpPr>
        <p:spPr>
          <a:xfrm>
            <a:off x="1263050" y="6305972"/>
            <a:ext cx="8536220" cy="455295"/>
          </a:xfrm>
          <a:prstGeom prst="rect">
            <a:avLst/>
          </a:prstGeom>
          <a:noFill/>
          <a:ln/>
        </p:spPr>
        <p:txBody>
          <a:bodyPr wrap="square" lIns="0" tIns="0" rIns="0" bIns="0" rtlCol="0" anchor="t"/>
          <a:lstStyle/>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Effectively handling and updating context over multi-turn conversations to maintain relevance and consistency.</a:t>
            </a:r>
            <a:endParaRPr lang="en-US" dirty="0"/>
          </a:p>
        </p:txBody>
      </p:sp>
      <p:sp>
        <p:nvSpPr>
          <p:cNvPr id="18" name="Shape 15"/>
          <p:cNvSpPr/>
          <p:nvPr/>
        </p:nvSpPr>
        <p:spPr>
          <a:xfrm>
            <a:off x="823317" y="7180607"/>
            <a:ext cx="320159" cy="320159"/>
          </a:xfrm>
          <a:prstGeom prst="roundRect">
            <a:avLst>
              <a:gd name="adj" fmla="val 40008"/>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19" name="Text 16"/>
          <p:cNvSpPr/>
          <p:nvPr/>
        </p:nvSpPr>
        <p:spPr>
          <a:xfrm>
            <a:off x="915353" y="6963916"/>
            <a:ext cx="135969" cy="224671"/>
          </a:xfrm>
          <a:prstGeom prst="rect">
            <a:avLst/>
          </a:prstGeom>
          <a:noFill/>
          <a:ln/>
        </p:spPr>
        <p:txBody>
          <a:bodyPr wrap="none" lIns="0" tIns="0" rIns="0" bIns="0" rtlCol="0" anchor="t"/>
          <a:lstStyle/>
          <a:p>
            <a:pPr marL="0" indent="0" algn="ctr">
              <a:lnSpc>
                <a:spcPts val="1750"/>
              </a:lnSpc>
              <a:buNone/>
            </a:pPr>
            <a:r>
              <a:rPr lang="en-US" sz="1750" b="1" dirty="0">
                <a:solidFill>
                  <a:srgbClr val="272525"/>
                </a:solidFill>
                <a:latin typeface="Barlow Bold" pitchFamily="34" charset="0"/>
                <a:ea typeface="Barlow Bold" pitchFamily="34" charset="-122"/>
                <a:cs typeface="Barlow Bold" pitchFamily="34" charset="-120"/>
              </a:rPr>
              <a:t>4</a:t>
            </a:r>
            <a:endParaRPr lang="en-US" sz="1750" dirty="0"/>
          </a:p>
        </p:txBody>
      </p:sp>
      <p:sp>
        <p:nvSpPr>
          <p:cNvPr id="20" name="Text 17"/>
          <p:cNvSpPr/>
          <p:nvPr/>
        </p:nvSpPr>
        <p:spPr>
          <a:xfrm>
            <a:off x="1285756" y="6981487"/>
            <a:ext cx="1872615" cy="234077"/>
          </a:xfrm>
          <a:prstGeom prst="rect">
            <a:avLst/>
          </a:prstGeom>
          <a:noFill/>
          <a:ln/>
        </p:spPr>
        <p:txBody>
          <a:bodyPr wrap="none" lIns="0" tIns="0" rIns="0" bIns="0" rtlCol="0" anchor="t"/>
          <a:lstStyle/>
          <a:p>
            <a:pPr marL="0" indent="0">
              <a:lnSpc>
                <a:spcPts val="1800"/>
              </a:lnSpc>
              <a:buNone/>
            </a:pPr>
            <a:r>
              <a:rPr lang="en-US" sz="2400" b="1" dirty="0">
                <a:solidFill>
                  <a:srgbClr val="272525"/>
                </a:solidFill>
                <a:latin typeface="Barlow Bold" pitchFamily="34" charset="0"/>
                <a:ea typeface="Barlow Bold" pitchFamily="34" charset="-122"/>
                <a:cs typeface="Barlow Bold" pitchFamily="34" charset="-120"/>
              </a:rPr>
              <a:t>Scalability</a:t>
            </a:r>
            <a:endParaRPr lang="en-US" sz="2400" dirty="0"/>
          </a:p>
        </p:txBody>
      </p:sp>
      <p:sp>
        <p:nvSpPr>
          <p:cNvPr id="21" name="Text 18"/>
          <p:cNvSpPr/>
          <p:nvPr/>
        </p:nvSpPr>
        <p:spPr>
          <a:xfrm>
            <a:off x="1283494" y="7260133"/>
            <a:ext cx="8431717" cy="455295"/>
          </a:xfrm>
          <a:prstGeom prst="rect">
            <a:avLst/>
          </a:prstGeom>
          <a:noFill/>
          <a:ln/>
        </p:spPr>
        <p:txBody>
          <a:bodyPr wrap="square" lIns="0" tIns="0" rIns="0" bIns="0" rtlCol="0" anchor="t"/>
          <a:lstStyle/>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Designing systems that can efficiently handle large-scale knowledge bases and high-volume queries in real-time applications.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525670" y="2072504"/>
            <a:ext cx="4104730" cy="6157095"/>
          </a:xfrm>
          <a:prstGeom prst="rect">
            <a:avLst/>
          </a:prstGeom>
        </p:spPr>
      </p:pic>
      <p:sp>
        <p:nvSpPr>
          <p:cNvPr id="3" name="Text 0"/>
          <p:cNvSpPr/>
          <p:nvPr/>
        </p:nvSpPr>
        <p:spPr>
          <a:xfrm>
            <a:off x="710445" y="440208"/>
            <a:ext cx="4422458" cy="513755"/>
          </a:xfrm>
          <a:prstGeom prst="rect">
            <a:avLst/>
          </a:prstGeom>
          <a:noFill/>
          <a:ln/>
        </p:spPr>
        <p:txBody>
          <a:bodyPr wrap="none" lIns="0" tIns="0" rIns="0" bIns="0" rtlCol="0" anchor="t"/>
          <a:lstStyle/>
          <a:p>
            <a:pPr marL="0" indent="0">
              <a:lnSpc>
                <a:spcPts val="4000"/>
              </a:lnSpc>
              <a:buNone/>
            </a:pPr>
            <a:r>
              <a:rPr lang="en-US" sz="3200" b="1" dirty="0">
                <a:solidFill>
                  <a:srgbClr val="7068F4"/>
                </a:solidFill>
                <a:latin typeface="Barlow Bold" pitchFamily="34" charset="0"/>
                <a:ea typeface="Barlow Bold" pitchFamily="34" charset="-122"/>
                <a:cs typeface="Barlow Bold" pitchFamily="34" charset="-120"/>
              </a:rPr>
              <a:t>Evaluating </a:t>
            </a:r>
            <a:r>
              <a:rPr lang="en-US" sz="4000" b="1" dirty="0">
                <a:solidFill>
                  <a:srgbClr val="7068F4"/>
                </a:solidFill>
                <a:latin typeface="Barlow Bold" pitchFamily="34" charset="0"/>
                <a:ea typeface="Barlow Bold" pitchFamily="34" charset="-122"/>
                <a:cs typeface="Barlow Bold" pitchFamily="34" charset="-120"/>
              </a:rPr>
              <a:t>RAG</a:t>
            </a:r>
            <a:r>
              <a:rPr lang="en-US" sz="3200" b="1" dirty="0">
                <a:solidFill>
                  <a:srgbClr val="7068F4"/>
                </a:solidFill>
                <a:latin typeface="Barlow Bold" pitchFamily="34" charset="0"/>
                <a:ea typeface="Barlow Bold" pitchFamily="34" charset="-122"/>
                <a:cs typeface="Barlow Bold" pitchFamily="34" charset="-120"/>
              </a:rPr>
              <a:t> Systems</a:t>
            </a:r>
            <a:endParaRPr lang="en-US" sz="3200" dirty="0"/>
          </a:p>
        </p:txBody>
      </p:sp>
      <p:sp>
        <p:nvSpPr>
          <p:cNvPr id="4" name="Text 1"/>
          <p:cNvSpPr/>
          <p:nvPr/>
        </p:nvSpPr>
        <p:spPr>
          <a:xfrm>
            <a:off x="710445" y="1072855"/>
            <a:ext cx="13201497" cy="99964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Evaluating the performance of RAG systems requires a multifaceted approach that considers both the retrieval and generation aspects. Traditional metrics like precision, recall, and F1 score are useful for assessing the retrieval component's effectiveness. For the generative aspect, metrics such as BLEU, ROUGE, and METEOR can provide insights into the quality of generated text.</a:t>
            </a:r>
            <a:endParaRPr lang="en-US" dirty="0"/>
          </a:p>
        </p:txBody>
      </p:sp>
      <p:sp>
        <p:nvSpPr>
          <p:cNvPr id="5" name="Text 2"/>
          <p:cNvSpPr/>
          <p:nvPr/>
        </p:nvSpPr>
        <p:spPr>
          <a:xfrm>
            <a:off x="710445" y="2270581"/>
            <a:ext cx="9452458" cy="99964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However, these automated metrics often fall short in capturing the nuanced quality of responses in conversational systems. Therefore, human evaluation plays a crucial role, in assessing factors like relevance, coherence, and factual accuracy. A/B testing in real-world scenarios can also provide valuable insights into user satisfaction and system effectiveness.</a:t>
            </a:r>
            <a:endParaRPr lang="en-US" dirty="0"/>
          </a:p>
        </p:txBody>
      </p:sp>
      <p:sp>
        <p:nvSpPr>
          <p:cNvPr id="6" name="Shape 3"/>
          <p:cNvSpPr/>
          <p:nvPr/>
        </p:nvSpPr>
        <p:spPr>
          <a:xfrm>
            <a:off x="546615" y="3866675"/>
            <a:ext cx="9608667" cy="3777496"/>
          </a:xfrm>
          <a:prstGeom prst="roundRect">
            <a:avLst>
              <a:gd name="adj" fmla="val 3722"/>
            </a:avLst>
          </a:prstGeom>
          <a:noFill/>
          <a:ln w="7620">
            <a:solidFill>
              <a:srgbClr val="000000">
                <a:alpha val="8000"/>
              </a:srgbClr>
            </a:solidFill>
            <a:prstDash val="solid"/>
          </a:ln>
        </p:spPr>
        <p:txBody>
          <a:bodyPr/>
          <a:lstStyle/>
          <a:p>
            <a:endParaRPr lang="en-US"/>
          </a:p>
        </p:txBody>
      </p:sp>
      <p:sp>
        <p:nvSpPr>
          <p:cNvPr id="7" name="Shape 4"/>
          <p:cNvSpPr/>
          <p:nvPr/>
        </p:nvSpPr>
        <p:spPr>
          <a:xfrm>
            <a:off x="554235" y="3874295"/>
            <a:ext cx="9608667" cy="452557"/>
          </a:xfrm>
          <a:prstGeom prst="rect">
            <a:avLst/>
          </a:prstGeom>
          <a:solidFill>
            <a:srgbClr val="FFFFFF">
              <a:alpha val="4000"/>
            </a:srgbClr>
          </a:solidFill>
          <a:ln/>
        </p:spPr>
        <p:txBody>
          <a:bodyPr/>
          <a:lstStyle/>
          <a:p>
            <a:endParaRPr lang="en-US"/>
          </a:p>
        </p:txBody>
      </p:sp>
      <p:sp>
        <p:nvSpPr>
          <p:cNvPr id="8" name="Text 5"/>
          <p:cNvSpPr/>
          <p:nvPr/>
        </p:nvSpPr>
        <p:spPr>
          <a:xfrm>
            <a:off x="710446" y="3975617"/>
            <a:ext cx="2363033" cy="249912"/>
          </a:xfrm>
          <a:prstGeom prst="rect">
            <a:avLst/>
          </a:prstGeom>
          <a:noFill/>
          <a:ln/>
        </p:spPr>
        <p:txBody>
          <a:bodyPr wrap="none" lIns="0" tIns="0" rIns="0" bIns="0" rtlCol="0" anchor="t"/>
          <a:lstStyle/>
          <a:p>
            <a:pPr marL="0" indent="0">
              <a:lnSpc>
                <a:spcPts val="1950"/>
              </a:lnSpc>
              <a:buNone/>
            </a:pPr>
            <a:r>
              <a:rPr lang="en-US" sz="2000" b="1" dirty="0">
                <a:solidFill>
                  <a:srgbClr val="272525"/>
                </a:solidFill>
                <a:latin typeface="Montserrat" pitchFamily="34" charset="0"/>
                <a:ea typeface="Montserrat" pitchFamily="34" charset="-122"/>
                <a:cs typeface="Montserrat" pitchFamily="34" charset="-120"/>
              </a:rPr>
              <a:t>Metric</a:t>
            </a:r>
            <a:endParaRPr lang="en-US" sz="2000" b="1" dirty="0"/>
          </a:p>
        </p:txBody>
      </p:sp>
      <p:sp>
        <p:nvSpPr>
          <p:cNvPr id="9" name="Text 6"/>
          <p:cNvSpPr/>
          <p:nvPr/>
        </p:nvSpPr>
        <p:spPr>
          <a:xfrm>
            <a:off x="3393281" y="3975617"/>
            <a:ext cx="2358390" cy="249912"/>
          </a:xfrm>
          <a:prstGeom prst="rect">
            <a:avLst/>
          </a:prstGeom>
          <a:noFill/>
          <a:ln/>
        </p:spPr>
        <p:txBody>
          <a:bodyPr wrap="none" lIns="0" tIns="0" rIns="0" bIns="0" rtlCol="0" anchor="t"/>
          <a:lstStyle/>
          <a:p>
            <a:pPr marL="0" indent="0">
              <a:lnSpc>
                <a:spcPts val="1950"/>
              </a:lnSpc>
              <a:buNone/>
            </a:pPr>
            <a:r>
              <a:rPr lang="en-US" sz="2000" b="1" dirty="0">
                <a:solidFill>
                  <a:srgbClr val="272525"/>
                </a:solidFill>
                <a:latin typeface="Montserrat" pitchFamily="34" charset="0"/>
                <a:ea typeface="Montserrat" pitchFamily="34" charset="-122"/>
                <a:cs typeface="Montserrat" pitchFamily="34" charset="-120"/>
              </a:rPr>
              <a:t>Description</a:t>
            </a:r>
            <a:endParaRPr lang="en-US" sz="2000" b="1" dirty="0"/>
          </a:p>
        </p:txBody>
      </p:sp>
      <p:sp>
        <p:nvSpPr>
          <p:cNvPr id="10" name="Text 7"/>
          <p:cNvSpPr/>
          <p:nvPr/>
        </p:nvSpPr>
        <p:spPr>
          <a:xfrm>
            <a:off x="7952983" y="3993187"/>
            <a:ext cx="2362200" cy="249912"/>
          </a:xfrm>
          <a:prstGeom prst="rect">
            <a:avLst/>
          </a:prstGeom>
          <a:noFill/>
          <a:ln/>
        </p:spPr>
        <p:txBody>
          <a:bodyPr wrap="none" lIns="0" tIns="0" rIns="0" bIns="0" rtlCol="0" anchor="t"/>
          <a:lstStyle/>
          <a:p>
            <a:pPr marL="0" indent="0">
              <a:lnSpc>
                <a:spcPts val="1950"/>
              </a:lnSpc>
              <a:buNone/>
            </a:pPr>
            <a:r>
              <a:rPr lang="en-US" sz="2000" b="1" dirty="0">
                <a:solidFill>
                  <a:srgbClr val="272525"/>
                </a:solidFill>
                <a:latin typeface="Montserrat" pitchFamily="34" charset="0"/>
                <a:ea typeface="Montserrat" pitchFamily="34" charset="-122"/>
                <a:cs typeface="Montserrat" pitchFamily="34" charset="-120"/>
              </a:rPr>
              <a:t>Component</a:t>
            </a:r>
            <a:endParaRPr lang="en-US" sz="2000" b="1" dirty="0"/>
          </a:p>
        </p:txBody>
      </p:sp>
      <p:sp>
        <p:nvSpPr>
          <p:cNvPr id="11" name="Shape 8"/>
          <p:cNvSpPr/>
          <p:nvPr/>
        </p:nvSpPr>
        <p:spPr>
          <a:xfrm>
            <a:off x="554235" y="4326851"/>
            <a:ext cx="9608667" cy="702469"/>
          </a:xfrm>
          <a:prstGeom prst="rect">
            <a:avLst/>
          </a:prstGeom>
          <a:solidFill>
            <a:srgbClr val="000000">
              <a:alpha val="4000"/>
            </a:srgbClr>
          </a:solidFill>
          <a:ln/>
        </p:spPr>
        <p:txBody>
          <a:bodyPr/>
          <a:lstStyle/>
          <a:p>
            <a:endParaRPr lang="en-US"/>
          </a:p>
        </p:txBody>
      </p:sp>
      <p:sp>
        <p:nvSpPr>
          <p:cNvPr id="12" name="Text 9"/>
          <p:cNvSpPr/>
          <p:nvPr/>
        </p:nvSpPr>
        <p:spPr>
          <a:xfrm>
            <a:off x="710446" y="4428174"/>
            <a:ext cx="2363033" cy="249912"/>
          </a:xfrm>
          <a:prstGeom prst="rect">
            <a:avLst/>
          </a:prstGeom>
          <a:noFill/>
          <a:ln/>
        </p:spPr>
        <p:txBody>
          <a:bodyPr wrap="non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Precision</a:t>
            </a:r>
            <a:endParaRPr lang="en-US" dirty="0"/>
          </a:p>
        </p:txBody>
      </p:sp>
      <p:sp>
        <p:nvSpPr>
          <p:cNvPr id="13" name="Text 10"/>
          <p:cNvSpPr/>
          <p:nvPr/>
        </p:nvSpPr>
        <p:spPr>
          <a:xfrm>
            <a:off x="3393280" y="4428174"/>
            <a:ext cx="4349215" cy="499824"/>
          </a:xfrm>
          <a:prstGeom prst="rect">
            <a:avLst/>
          </a:prstGeom>
          <a:noFill/>
          <a:ln/>
        </p:spPr>
        <p:txBody>
          <a:bodyPr wrap="squar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Ratio of relevant retrieved documents to total retrieved</a:t>
            </a:r>
            <a:endParaRPr lang="en-US" dirty="0"/>
          </a:p>
        </p:txBody>
      </p:sp>
      <p:sp>
        <p:nvSpPr>
          <p:cNvPr id="14" name="Text 11"/>
          <p:cNvSpPr/>
          <p:nvPr/>
        </p:nvSpPr>
        <p:spPr>
          <a:xfrm>
            <a:off x="7952983" y="4445744"/>
            <a:ext cx="2362200" cy="249912"/>
          </a:xfrm>
          <a:prstGeom prst="rect">
            <a:avLst/>
          </a:prstGeom>
          <a:noFill/>
          <a:ln/>
        </p:spPr>
        <p:txBody>
          <a:bodyPr wrap="non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Retrieval</a:t>
            </a:r>
            <a:endParaRPr lang="en-US" dirty="0"/>
          </a:p>
        </p:txBody>
      </p:sp>
      <p:sp>
        <p:nvSpPr>
          <p:cNvPr id="15" name="Shape 12"/>
          <p:cNvSpPr/>
          <p:nvPr/>
        </p:nvSpPr>
        <p:spPr>
          <a:xfrm>
            <a:off x="554235" y="5029320"/>
            <a:ext cx="9608667" cy="952381"/>
          </a:xfrm>
          <a:prstGeom prst="rect">
            <a:avLst/>
          </a:prstGeom>
          <a:solidFill>
            <a:srgbClr val="FFFFFF">
              <a:alpha val="4000"/>
            </a:srgbClr>
          </a:solidFill>
          <a:ln/>
        </p:spPr>
        <p:txBody>
          <a:bodyPr/>
          <a:lstStyle/>
          <a:p>
            <a:endParaRPr lang="en-US"/>
          </a:p>
        </p:txBody>
      </p:sp>
      <p:sp>
        <p:nvSpPr>
          <p:cNvPr id="16" name="Text 13"/>
          <p:cNvSpPr/>
          <p:nvPr/>
        </p:nvSpPr>
        <p:spPr>
          <a:xfrm>
            <a:off x="710446" y="5130642"/>
            <a:ext cx="2363033" cy="249912"/>
          </a:xfrm>
          <a:prstGeom prst="rect">
            <a:avLst/>
          </a:prstGeom>
          <a:noFill/>
          <a:ln/>
        </p:spPr>
        <p:txBody>
          <a:bodyPr wrap="non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Recall</a:t>
            </a:r>
            <a:endParaRPr lang="en-US" dirty="0"/>
          </a:p>
        </p:txBody>
      </p:sp>
      <p:sp>
        <p:nvSpPr>
          <p:cNvPr id="17" name="Text 14"/>
          <p:cNvSpPr/>
          <p:nvPr/>
        </p:nvSpPr>
        <p:spPr>
          <a:xfrm>
            <a:off x="3393280" y="5130642"/>
            <a:ext cx="4349215" cy="749737"/>
          </a:xfrm>
          <a:prstGeom prst="rect">
            <a:avLst/>
          </a:prstGeom>
          <a:noFill/>
          <a:ln/>
        </p:spPr>
        <p:txBody>
          <a:bodyPr wrap="squar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Ratio of relevant retrieved documents to total relevant documents</a:t>
            </a:r>
            <a:endParaRPr lang="en-US" dirty="0"/>
          </a:p>
        </p:txBody>
      </p:sp>
      <p:sp>
        <p:nvSpPr>
          <p:cNvPr id="18" name="Text 15"/>
          <p:cNvSpPr/>
          <p:nvPr/>
        </p:nvSpPr>
        <p:spPr>
          <a:xfrm>
            <a:off x="7952983" y="5148212"/>
            <a:ext cx="2362200" cy="249912"/>
          </a:xfrm>
          <a:prstGeom prst="rect">
            <a:avLst/>
          </a:prstGeom>
          <a:noFill/>
          <a:ln/>
        </p:spPr>
        <p:txBody>
          <a:bodyPr wrap="non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Retrieval</a:t>
            </a:r>
            <a:endParaRPr lang="en-US" dirty="0"/>
          </a:p>
        </p:txBody>
      </p:sp>
      <p:sp>
        <p:nvSpPr>
          <p:cNvPr id="19" name="Shape 16"/>
          <p:cNvSpPr/>
          <p:nvPr/>
        </p:nvSpPr>
        <p:spPr>
          <a:xfrm>
            <a:off x="554235" y="5981701"/>
            <a:ext cx="9608667" cy="952381"/>
          </a:xfrm>
          <a:prstGeom prst="rect">
            <a:avLst/>
          </a:prstGeom>
          <a:solidFill>
            <a:srgbClr val="000000">
              <a:alpha val="4000"/>
            </a:srgbClr>
          </a:solidFill>
          <a:ln/>
        </p:spPr>
        <p:txBody>
          <a:bodyPr/>
          <a:lstStyle/>
          <a:p>
            <a:endParaRPr lang="en-US"/>
          </a:p>
        </p:txBody>
      </p:sp>
      <p:sp>
        <p:nvSpPr>
          <p:cNvPr id="20" name="Text 17"/>
          <p:cNvSpPr/>
          <p:nvPr/>
        </p:nvSpPr>
        <p:spPr>
          <a:xfrm>
            <a:off x="710446" y="6083023"/>
            <a:ext cx="2363033" cy="249912"/>
          </a:xfrm>
          <a:prstGeom prst="rect">
            <a:avLst/>
          </a:prstGeom>
          <a:noFill/>
          <a:ln/>
        </p:spPr>
        <p:txBody>
          <a:bodyPr wrap="non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BLEU</a:t>
            </a:r>
            <a:endParaRPr lang="en-US" dirty="0"/>
          </a:p>
        </p:txBody>
      </p:sp>
      <p:sp>
        <p:nvSpPr>
          <p:cNvPr id="21" name="Text 18"/>
          <p:cNvSpPr/>
          <p:nvPr/>
        </p:nvSpPr>
        <p:spPr>
          <a:xfrm>
            <a:off x="3393280" y="6083023"/>
            <a:ext cx="4349215" cy="749737"/>
          </a:xfrm>
          <a:prstGeom prst="rect">
            <a:avLst/>
          </a:prstGeom>
          <a:noFill/>
          <a:ln/>
        </p:spPr>
        <p:txBody>
          <a:bodyPr wrap="squar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Measures similarity between generated text and reference text</a:t>
            </a:r>
            <a:endParaRPr lang="en-US" dirty="0"/>
          </a:p>
        </p:txBody>
      </p:sp>
      <p:sp>
        <p:nvSpPr>
          <p:cNvPr id="22" name="Text 19"/>
          <p:cNvSpPr/>
          <p:nvPr/>
        </p:nvSpPr>
        <p:spPr>
          <a:xfrm>
            <a:off x="7952983" y="6100593"/>
            <a:ext cx="2362200" cy="249912"/>
          </a:xfrm>
          <a:prstGeom prst="rect">
            <a:avLst/>
          </a:prstGeom>
          <a:noFill/>
          <a:ln/>
        </p:spPr>
        <p:txBody>
          <a:bodyPr wrap="non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Generation</a:t>
            </a:r>
            <a:endParaRPr lang="en-US" dirty="0"/>
          </a:p>
        </p:txBody>
      </p:sp>
      <p:sp>
        <p:nvSpPr>
          <p:cNvPr id="23" name="Shape 20"/>
          <p:cNvSpPr/>
          <p:nvPr/>
        </p:nvSpPr>
        <p:spPr>
          <a:xfrm>
            <a:off x="554235" y="6941702"/>
            <a:ext cx="9608667" cy="702469"/>
          </a:xfrm>
          <a:prstGeom prst="rect">
            <a:avLst/>
          </a:prstGeom>
          <a:solidFill>
            <a:srgbClr val="FFFFFF">
              <a:alpha val="4000"/>
            </a:srgbClr>
          </a:solidFill>
          <a:ln/>
        </p:spPr>
        <p:txBody>
          <a:bodyPr/>
          <a:lstStyle/>
          <a:p>
            <a:endParaRPr lang="en-US"/>
          </a:p>
        </p:txBody>
      </p:sp>
      <p:sp>
        <p:nvSpPr>
          <p:cNvPr id="24" name="Text 21"/>
          <p:cNvSpPr/>
          <p:nvPr/>
        </p:nvSpPr>
        <p:spPr>
          <a:xfrm>
            <a:off x="710446" y="7035404"/>
            <a:ext cx="2363033" cy="249912"/>
          </a:xfrm>
          <a:prstGeom prst="rect">
            <a:avLst/>
          </a:prstGeom>
          <a:noFill/>
          <a:ln/>
        </p:spPr>
        <p:txBody>
          <a:bodyPr wrap="non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Human Evaluation</a:t>
            </a:r>
            <a:endParaRPr lang="en-US" dirty="0"/>
          </a:p>
        </p:txBody>
      </p:sp>
      <p:sp>
        <p:nvSpPr>
          <p:cNvPr id="25" name="Text 22"/>
          <p:cNvSpPr/>
          <p:nvPr/>
        </p:nvSpPr>
        <p:spPr>
          <a:xfrm>
            <a:off x="3393280" y="7035404"/>
            <a:ext cx="4349215" cy="499824"/>
          </a:xfrm>
          <a:prstGeom prst="rect">
            <a:avLst/>
          </a:prstGeom>
          <a:noFill/>
          <a:ln/>
        </p:spPr>
        <p:txBody>
          <a:bodyPr wrap="squar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Assesses overall quality, relevance, and coherence</a:t>
            </a:r>
            <a:endParaRPr lang="en-US" dirty="0"/>
          </a:p>
        </p:txBody>
      </p:sp>
      <p:sp>
        <p:nvSpPr>
          <p:cNvPr id="26" name="Text 23"/>
          <p:cNvSpPr/>
          <p:nvPr/>
        </p:nvSpPr>
        <p:spPr>
          <a:xfrm>
            <a:off x="7952983" y="7052974"/>
            <a:ext cx="2362200" cy="249912"/>
          </a:xfrm>
          <a:prstGeom prst="rect">
            <a:avLst/>
          </a:prstGeom>
          <a:noFill/>
          <a:ln/>
        </p:spPr>
        <p:txBody>
          <a:bodyPr wrap="non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Both</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3571" t="7682" r="6905" b="10793"/>
          <a:stretch/>
        </p:blipFill>
        <p:spPr>
          <a:xfrm>
            <a:off x="10267405" y="1516711"/>
            <a:ext cx="4362995" cy="6709104"/>
          </a:xfrm>
          <a:prstGeom prst="rect">
            <a:avLst/>
          </a:prstGeom>
        </p:spPr>
      </p:pic>
      <p:sp>
        <p:nvSpPr>
          <p:cNvPr id="3" name="Text 0"/>
          <p:cNvSpPr/>
          <p:nvPr/>
        </p:nvSpPr>
        <p:spPr>
          <a:xfrm>
            <a:off x="576024" y="632222"/>
            <a:ext cx="7889796" cy="541377"/>
          </a:xfrm>
          <a:prstGeom prst="rect">
            <a:avLst/>
          </a:prstGeom>
          <a:noFill/>
          <a:ln/>
        </p:spPr>
        <p:txBody>
          <a:bodyPr wrap="none" lIns="0" tIns="0" rIns="0" bIns="0" rtlCol="0" anchor="t"/>
          <a:lstStyle/>
          <a:p>
            <a:pPr marL="0" indent="0">
              <a:lnSpc>
                <a:spcPts val="4250"/>
              </a:lnSpc>
              <a:buNone/>
            </a:pPr>
            <a:r>
              <a:rPr lang="en-US" sz="4000" b="1" dirty="0">
                <a:solidFill>
                  <a:srgbClr val="7068F4"/>
                </a:solidFill>
                <a:latin typeface="Barlow Bold" pitchFamily="34" charset="0"/>
                <a:ea typeface="Barlow Bold" pitchFamily="34" charset="-122"/>
                <a:cs typeface="Barlow Bold" pitchFamily="34" charset="-120"/>
              </a:rPr>
              <a:t>Setting Up the Development Environment</a:t>
            </a:r>
            <a:endParaRPr lang="en-US" sz="4000" dirty="0"/>
          </a:p>
        </p:txBody>
      </p:sp>
      <p:sp>
        <p:nvSpPr>
          <p:cNvPr id="4" name="Text 1"/>
          <p:cNvSpPr/>
          <p:nvPr/>
        </p:nvSpPr>
        <p:spPr>
          <a:xfrm>
            <a:off x="576024" y="1420416"/>
            <a:ext cx="9312559" cy="105298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Before diving into building a RAG chatbot, it's crucial to set up a robust development environment. This process involves installing necessary libraries, configuring virtual environments, and ensuring compatibility between different components. For our RAG chatbot, we'll primarily use Python and the transformers library by Hugging Face.</a:t>
            </a:r>
            <a:endParaRPr lang="en-US" dirty="0"/>
          </a:p>
        </p:txBody>
      </p:sp>
      <p:sp>
        <p:nvSpPr>
          <p:cNvPr id="5" name="Text 2"/>
          <p:cNvSpPr/>
          <p:nvPr/>
        </p:nvSpPr>
        <p:spPr>
          <a:xfrm>
            <a:off x="576025" y="2884051"/>
            <a:ext cx="9312558" cy="1316236"/>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Start by creating a new virtual environment to isolate your project dependencies. Install the required libraries, including transformers, torch, and sentence transformers. It's also recommended to set up a Jupyter notebook environment for interactive development and experimentation. Ensure that you have sufficient computational resources, as working with large language models can be resource-intensive.</a:t>
            </a:r>
            <a:endParaRPr lang="en-US" dirty="0"/>
          </a:p>
        </p:txBody>
      </p:sp>
      <p:pic>
        <p:nvPicPr>
          <p:cNvPr id="6" name="Image 1" descr="preencoded.png"/>
          <p:cNvPicPr>
            <a:picLocks noChangeAspect="1"/>
          </p:cNvPicPr>
          <p:nvPr/>
        </p:nvPicPr>
        <p:blipFill>
          <a:blip r:embed="rId4"/>
          <a:stretch>
            <a:fillRect/>
          </a:stretch>
        </p:blipFill>
        <p:spPr>
          <a:xfrm>
            <a:off x="824217" y="4687744"/>
            <a:ext cx="411480" cy="411480"/>
          </a:xfrm>
          <a:prstGeom prst="rect">
            <a:avLst/>
          </a:prstGeom>
        </p:spPr>
      </p:pic>
      <p:sp>
        <p:nvSpPr>
          <p:cNvPr id="7" name="Text 3"/>
          <p:cNvSpPr/>
          <p:nvPr/>
        </p:nvSpPr>
        <p:spPr>
          <a:xfrm>
            <a:off x="1412588" y="4841022"/>
            <a:ext cx="2165628" cy="270629"/>
          </a:xfrm>
          <a:prstGeom prst="rect">
            <a:avLst/>
          </a:prstGeom>
          <a:noFill/>
          <a:ln/>
        </p:spPr>
        <p:txBody>
          <a:bodyPr wrap="none" lIns="0" tIns="0" rIns="0" bIns="0" rtlCol="0" anchor="t"/>
          <a:lstStyle/>
          <a:p>
            <a:pPr marL="0" indent="0" algn="l">
              <a:lnSpc>
                <a:spcPts val="2100"/>
              </a:lnSpc>
              <a:buNone/>
            </a:pPr>
            <a:r>
              <a:rPr lang="en-US" sz="2400" b="1" dirty="0">
                <a:solidFill>
                  <a:srgbClr val="272525"/>
                </a:solidFill>
                <a:latin typeface="Barlow Bold" pitchFamily="34" charset="0"/>
                <a:ea typeface="Barlow Bold" pitchFamily="34" charset="-122"/>
                <a:cs typeface="Barlow Bold" pitchFamily="34" charset="-120"/>
              </a:rPr>
              <a:t>Python</a:t>
            </a:r>
            <a:endParaRPr lang="en-US" sz="2400" dirty="0"/>
          </a:p>
        </p:txBody>
      </p:sp>
      <p:sp>
        <p:nvSpPr>
          <p:cNvPr id="8" name="Text 4"/>
          <p:cNvSpPr/>
          <p:nvPr/>
        </p:nvSpPr>
        <p:spPr>
          <a:xfrm>
            <a:off x="824217" y="5253385"/>
            <a:ext cx="4400925" cy="526494"/>
          </a:xfrm>
          <a:prstGeom prst="rect">
            <a:avLst/>
          </a:prstGeom>
          <a:noFill/>
          <a:ln/>
        </p:spPr>
        <p:txBody>
          <a:bodyPr wrap="squar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The primary programming language for developing the RAG chatbot.</a:t>
            </a:r>
            <a:endParaRPr lang="en-US" dirty="0"/>
          </a:p>
        </p:txBody>
      </p:sp>
      <p:pic>
        <p:nvPicPr>
          <p:cNvPr id="9" name="Image 2" descr="preencoded.png"/>
          <p:cNvPicPr>
            <a:picLocks noChangeAspect="1"/>
          </p:cNvPicPr>
          <p:nvPr/>
        </p:nvPicPr>
        <p:blipFill>
          <a:blip r:embed="rId5"/>
          <a:stretch>
            <a:fillRect/>
          </a:stretch>
        </p:blipFill>
        <p:spPr>
          <a:xfrm>
            <a:off x="5433343" y="4758170"/>
            <a:ext cx="411480" cy="411480"/>
          </a:xfrm>
          <a:prstGeom prst="rect">
            <a:avLst/>
          </a:prstGeom>
        </p:spPr>
      </p:pic>
      <p:sp>
        <p:nvSpPr>
          <p:cNvPr id="10" name="Text 5"/>
          <p:cNvSpPr/>
          <p:nvPr/>
        </p:nvSpPr>
        <p:spPr>
          <a:xfrm>
            <a:off x="6007452" y="4871263"/>
            <a:ext cx="2165628" cy="270629"/>
          </a:xfrm>
          <a:prstGeom prst="rect">
            <a:avLst/>
          </a:prstGeom>
          <a:noFill/>
          <a:ln/>
        </p:spPr>
        <p:txBody>
          <a:bodyPr wrap="none" lIns="0" tIns="0" rIns="0" bIns="0" rtlCol="0" anchor="t"/>
          <a:lstStyle/>
          <a:p>
            <a:pPr marL="0" indent="0" algn="l">
              <a:lnSpc>
                <a:spcPts val="2100"/>
              </a:lnSpc>
              <a:buNone/>
            </a:pPr>
            <a:r>
              <a:rPr lang="en-US" sz="2400" b="1" dirty="0">
                <a:solidFill>
                  <a:srgbClr val="272525"/>
                </a:solidFill>
                <a:latin typeface="Barlow Bold" pitchFamily="34" charset="0"/>
                <a:ea typeface="Barlow Bold" pitchFamily="34" charset="-122"/>
                <a:cs typeface="Barlow Bold" pitchFamily="34" charset="-120"/>
              </a:rPr>
              <a:t>Libraries</a:t>
            </a:r>
            <a:endParaRPr lang="en-US" sz="2400" dirty="0"/>
          </a:p>
        </p:txBody>
      </p:sp>
      <p:sp>
        <p:nvSpPr>
          <p:cNvPr id="11" name="Text 6"/>
          <p:cNvSpPr/>
          <p:nvPr/>
        </p:nvSpPr>
        <p:spPr>
          <a:xfrm>
            <a:off x="5433343" y="5253385"/>
            <a:ext cx="4703434" cy="526494"/>
          </a:xfrm>
          <a:prstGeom prst="rect">
            <a:avLst/>
          </a:prstGeom>
          <a:noFill/>
          <a:ln/>
        </p:spPr>
        <p:txBody>
          <a:bodyPr wrap="squar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Install key libraries like transformers, torch, and sentence-transformers.</a:t>
            </a:r>
            <a:endParaRPr lang="en-US" dirty="0"/>
          </a:p>
        </p:txBody>
      </p:sp>
      <p:pic>
        <p:nvPicPr>
          <p:cNvPr id="12" name="Image 3" descr="preencoded.png"/>
          <p:cNvPicPr>
            <a:picLocks noChangeAspect="1"/>
          </p:cNvPicPr>
          <p:nvPr/>
        </p:nvPicPr>
        <p:blipFill>
          <a:blip r:embed="rId6"/>
          <a:stretch>
            <a:fillRect/>
          </a:stretch>
        </p:blipFill>
        <p:spPr>
          <a:xfrm>
            <a:off x="781120" y="6245006"/>
            <a:ext cx="411480" cy="411480"/>
          </a:xfrm>
          <a:prstGeom prst="rect">
            <a:avLst/>
          </a:prstGeom>
        </p:spPr>
      </p:pic>
      <p:sp>
        <p:nvSpPr>
          <p:cNvPr id="13" name="Text 7"/>
          <p:cNvSpPr/>
          <p:nvPr/>
        </p:nvSpPr>
        <p:spPr>
          <a:xfrm>
            <a:off x="1412588" y="6342015"/>
            <a:ext cx="2165628" cy="270629"/>
          </a:xfrm>
          <a:prstGeom prst="rect">
            <a:avLst/>
          </a:prstGeom>
          <a:noFill/>
          <a:ln/>
        </p:spPr>
        <p:txBody>
          <a:bodyPr wrap="none" lIns="0" tIns="0" rIns="0" bIns="0" rtlCol="0" anchor="t"/>
          <a:lstStyle/>
          <a:p>
            <a:pPr marL="0" indent="0" algn="l">
              <a:lnSpc>
                <a:spcPts val="2100"/>
              </a:lnSpc>
              <a:buNone/>
            </a:pPr>
            <a:r>
              <a:rPr lang="en-US" sz="2400" b="1" dirty="0">
                <a:solidFill>
                  <a:srgbClr val="272525"/>
                </a:solidFill>
                <a:latin typeface="Barlow Bold" pitchFamily="34" charset="0"/>
                <a:ea typeface="Barlow Bold" pitchFamily="34" charset="-122"/>
                <a:cs typeface="Barlow Bold" pitchFamily="34" charset="-120"/>
              </a:rPr>
              <a:t>Jupyter</a:t>
            </a:r>
            <a:endParaRPr lang="en-US" sz="2400" dirty="0"/>
          </a:p>
        </p:txBody>
      </p:sp>
      <p:sp>
        <p:nvSpPr>
          <p:cNvPr id="14" name="Text 8"/>
          <p:cNvSpPr/>
          <p:nvPr/>
        </p:nvSpPr>
        <p:spPr>
          <a:xfrm>
            <a:off x="824217" y="6781773"/>
            <a:ext cx="4400925" cy="526494"/>
          </a:xfrm>
          <a:prstGeom prst="rect">
            <a:avLst/>
          </a:prstGeom>
          <a:noFill/>
          <a:ln/>
        </p:spPr>
        <p:txBody>
          <a:bodyPr wrap="squar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Set up a Jupyter notebook for interactive development and testing.</a:t>
            </a:r>
            <a:endParaRPr lang="en-US" dirty="0"/>
          </a:p>
        </p:txBody>
      </p:sp>
      <p:pic>
        <p:nvPicPr>
          <p:cNvPr id="15" name="Image 4" descr="preencoded.png"/>
          <p:cNvPicPr>
            <a:picLocks noChangeAspect="1"/>
          </p:cNvPicPr>
          <p:nvPr/>
        </p:nvPicPr>
        <p:blipFill>
          <a:blip r:embed="rId7"/>
          <a:stretch>
            <a:fillRect/>
          </a:stretch>
        </p:blipFill>
        <p:spPr>
          <a:xfrm>
            <a:off x="5428875" y="6271590"/>
            <a:ext cx="411480" cy="411480"/>
          </a:xfrm>
          <a:prstGeom prst="rect">
            <a:avLst/>
          </a:prstGeom>
        </p:spPr>
      </p:pic>
      <p:sp>
        <p:nvSpPr>
          <p:cNvPr id="16" name="Text 9"/>
          <p:cNvSpPr/>
          <p:nvPr/>
        </p:nvSpPr>
        <p:spPr>
          <a:xfrm>
            <a:off x="6007452" y="6385857"/>
            <a:ext cx="2165628" cy="270629"/>
          </a:xfrm>
          <a:prstGeom prst="rect">
            <a:avLst/>
          </a:prstGeom>
          <a:noFill/>
          <a:ln/>
        </p:spPr>
        <p:txBody>
          <a:bodyPr wrap="none" lIns="0" tIns="0" rIns="0" bIns="0" rtlCol="0" anchor="t"/>
          <a:lstStyle/>
          <a:p>
            <a:pPr marL="0" indent="0" algn="l">
              <a:lnSpc>
                <a:spcPts val="2100"/>
              </a:lnSpc>
              <a:buNone/>
            </a:pPr>
            <a:r>
              <a:rPr lang="en-US" sz="2400" b="1" dirty="0">
                <a:solidFill>
                  <a:srgbClr val="272525"/>
                </a:solidFill>
                <a:latin typeface="Barlow Bold" pitchFamily="34" charset="0"/>
                <a:ea typeface="Barlow Bold" pitchFamily="34" charset="-122"/>
                <a:cs typeface="Barlow Bold" pitchFamily="34" charset="-120"/>
              </a:rPr>
              <a:t>Hardware</a:t>
            </a:r>
            <a:endParaRPr lang="en-US" sz="2400" dirty="0"/>
          </a:p>
        </p:txBody>
      </p:sp>
      <p:sp>
        <p:nvSpPr>
          <p:cNvPr id="17" name="Text 10"/>
          <p:cNvSpPr/>
          <p:nvPr/>
        </p:nvSpPr>
        <p:spPr>
          <a:xfrm>
            <a:off x="5433343" y="6781773"/>
            <a:ext cx="4703434" cy="526494"/>
          </a:xfrm>
          <a:prstGeom prst="rect">
            <a:avLst/>
          </a:prstGeom>
          <a:noFill/>
          <a:ln/>
        </p:spPr>
        <p:txBody>
          <a:bodyPr wrap="squar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Ensure access to sufficient computational resources, preferably with GPU support.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TotalTime>
  <Words>2638</Words>
  <Application>Microsoft Macintosh PowerPoint</Application>
  <PresentationFormat>Custom</PresentationFormat>
  <Paragraphs>200</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Barlow Bold</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Tri Basuki Kurniawan</cp:lastModifiedBy>
  <cp:revision>19</cp:revision>
  <dcterms:created xsi:type="dcterms:W3CDTF">2024-10-26T04:06:36Z</dcterms:created>
  <dcterms:modified xsi:type="dcterms:W3CDTF">2024-10-26T05:00:07Z</dcterms:modified>
</cp:coreProperties>
</file>